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1"/>
  </p:notesMasterIdLst>
  <p:sldIdLst>
    <p:sldId id="256" r:id="rId2"/>
    <p:sldId id="418" r:id="rId3"/>
    <p:sldId id="302" r:id="rId4"/>
    <p:sldId id="273" r:id="rId5"/>
    <p:sldId id="286" r:id="rId6"/>
    <p:sldId id="290" r:id="rId7"/>
    <p:sldId id="303" r:id="rId8"/>
    <p:sldId id="284" r:id="rId9"/>
    <p:sldId id="279" r:id="rId10"/>
    <p:sldId id="280" r:id="rId11"/>
    <p:sldId id="281" r:id="rId12"/>
    <p:sldId id="282" r:id="rId13"/>
    <p:sldId id="283" r:id="rId14"/>
    <p:sldId id="304" r:id="rId15"/>
    <p:sldId id="274" r:id="rId16"/>
    <p:sldId id="278" r:id="rId17"/>
    <p:sldId id="277" r:id="rId18"/>
    <p:sldId id="276" r:id="rId19"/>
    <p:sldId id="275" r:id="rId20"/>
    <p:sldId id="305" r:id="rId21"/>
    <p:sldId id="307" r:id="rId22"/>
    <p:sldId id="308" r:id="rId23"/>
    <p:sldId id="309" r:id="rId24"/>
    <p:sldId id="311" r:id="rId25"/>
    <p:sldId id="332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4" r:id="rId34"/>
    <p:sldId id="355" r:id="rId35"/>
    <p:sldId id="356" r:id="rId36"/>
    <p:sldId id="357" r:id="rId37"/>
    <p:sldId id="358" r:id="rId38"/>
    <p:sldId id="359" r:id="rId39"/>
    <p:sldId id="335" r:id="rId40"/>
    <p:sldId id="362" r:id="rId41"/>
    <p:sldId id="363" r:id="rId42"/>
    <p:sldId id="366" r:id="rId43"/>
    <p:sldId id="367" r:id="rId44"/>
    <p:sldId id="368" r:id="rId45"/>
    <p:sldId id="365" r:id="rId46"/>
    <p:sldId id="364" r:id="rId47"/>
    <p:sldId id="424" r:id="rId48"/>
    <p:sldId id="425" r:id="rId49"/>
    <p:sldId id="426" r:id="rId50"/>
    <p:sldId id="339" r:id="rId51"/>
    <p:sldId id="340" r:id="rId52"/>
    <p:sldId id="403" r:id="rId53"/>
    <p:sldId id="404" r:id="rId54"/>
    <p:sldId id="405" r:id="rId55"/>
    <p:sldId id="406" r:id="rId56"/>
    <p:sldId id="407" r:id="rId57"/>
    <p:sldId id="408" r:id="rId58"/>
    <p:sldId id="409" r:id="rId59"/>
    <p:sldId id="410" r:id="rId60"/>
    <p:sldId id="411" r:id="rId61"/>
    <p:sldId id="412" r:id="rId62"/>
    <p:sldId id="413" r:id="rId63"/>
    <p:sldId id="414" r:id="rId64"/>
    <p:sldId id="415" r:id="rId65"/>
    <p:sldId id="416" r:id="rId66"/>
    <p:sldId id="417" r:id="rId67"/>
    <p:sldId id="370" r:id="rId68"/>
    <p:sldId id="371" r:id="rId69"/>
    <p:sldId id="372" r:id="rId70"/>
    <p:sldId id="373" r:id="rId71"/>
    <p:sldId id="374" r:id="rId72"/>
    <p:sldId id="375" r:id="rId73"/>
    <p:sldId id="376" r:id="rId74"/>
    <p:sldId id="377" r:id="rId75"/>
    <p:sldId id="378" r:id="rId76"/>
    <p:sldId id="379" r:id="rId77"/>
    <p:sldId id="381" r:id="rId78"/>
    <p:sldId id="382" r:id="rId79"/>
    <p:sldId id="383" r:id="rId80"/>
    <p:sldId id="384" r:id="rId81"/>
    <p:sldId id="385" r:id="rId82"/>
    <p:sldId id="386" r:id="rId83"/>
    <p:sldId id="387" r:id="rId84"/>
    <p:sldId id="388" r:id="rId85"/>
    <p:sldId id="389" r:id="rId86"/>
    <p:sldId id="390" r:id="rId87"/>
    <p:sldId id="391" r:id="rId88"/>
    <p:sldId id="392" r:id="rId89"/>
    <p:sldId id="423" r:id="rId90"/>
    <p:sldId id="395" r:id="rId91"/>
    <p:sldId id="394" r:id="rId92"/>
    <p:sldId id="396" r:id="rId93"/>
    <p:sldId id="398" r:id="rId94"/>
    <p:sldId id="401" r:id="rId95"/>
    <p:sldId id="402" r:id="rId96"/>
    <p:sldId id="419" r:id="rId97"/>
    <p:sldId id="420" r:id="rId98"/>
    <p:sldId id="421" r:id="rId99"/>
    <p:sldId id="422" r:id="rId10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79B695-2816-438D-AB3C-FF8DF1D32321}" type="doc">
      <dgm:prSet loTypeId="urn:microsoft.com/office/officeart/2005/8/layout/radial6" loCatId="relationship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AE234CE3-205E-4285-99B0-38D26A44F115}">
      <dgm:prSet phldrT="[Texto]" custT="1"/>
      <dgm:spPr/>
      <dgm:t>
        <a:bodyPr/>
        <a:lstStyle/>
        <a:p>
          <a:r>
            <a:rPr lang="pt-BR" sz="2000" b="1" dirty="0" smtClean="0"/>
            <a:t>Nova Rede de Transporte Coletivo</a:t>
          </a:r>
          <a:endParaRPr lang="pt-BR" sz="2000" b="1" dirty="0"/>
        </a:p>
      </dgm:t>
    </dgm:pt>
    <dgm:pt modelId="{48A01AAB-7416-4F1A-95A2-1BB44A54864C}" type="parTrans" cxnId="{873C113D-BF4F-4E6A-A4A7-F29830D4D9DF}">
      <dgm:prSet/>
      <dgm:spPr/>
      <dgm:t>
        <a:bodyPr/>
        <a:lstStyle/>
        <a:p>
          <a:endParaRPr lang="pt-BR"/>
        </a:p>
      </dgm:t>
    </dgm:pt>
    <dgm:pt modelId="{BA4F007C-7099-42BC-AB93-892897359619}" type="sibTrans" cxnId="{873C113D-BF4F-4E6A-A4A7-F29830D4D9DF}">
      <dgm:prSet/>
      <dgm:spPr/>
      <dgm:t>
        <a:bodyPr/>
        <a:lstStyle/>
        <a:p>
          <a:endParaRPr lang="pt-BR"/>
        </a:p>
      </dgm:t>
    </dgm:pt>
    <dgm:pt modelId="{691888AA-22C6-4C0C-9FD3-91D8C63A62B1}">
      <dgm:prSet phldrT="[Texto]" custT="1"/>
      <dgm:spPr/>
      <dgm:t>
        <a:bodyPr/>
        <a:lstStyle/>
        <a:p>
          <a:r>
            <a:rPr lang="pt-BR" sz="1400" b="1" dirty="0" smtClean="0"/>
            <a:t>Integração Temporal</a:t>
          </a:r>
          <a:endParaRPr lang="pt-BR" sz="1400" b="1" dirty="0"/>
        </a:p>
      </dgm:t>
    </dgm:pt>
    <dgm:pt modelId="{29C2033A-7F17-4676-87BB-15EE6D56D723}" type="parTrans" cxnId="{B5FC0EB4-F439-4A96-8EBA-2BCD1E855890}">
      <dgm:prSet/>
      <dgm:spPr/>
      <dgm:t>
        <a:bodyPr/>
        <a:lstStyle/>
        <a:p>
          <a:endParaRPr lang="pt-BR"/>
        </a:p>
      </dgm:t>
    </dgm:pt>
    <dgm:pt modelId="{8CDBA7FB-2B3A-4D96-B3AC-7F1C6F591433}" type="sibTrans" cxnId="{B5FC0EB4-F439-4A96-8EBA-2BCD1E855890}">
      <dgm:prSet/>
      <dgm:spPr>
        <a:solidFill>
          <a:schemeClr val="bg1">
            <a:lumMod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03070528-3564-4557-BA32-D68E6CAB2A91}">
      <dgm:prSet phldrT="[Texto]" custT="1"/>
      <dgm:spPr/>
      <dgm:t>
        <a:bodyPr/>
        <a:lstStyle/>
        <a:p>
          <a:r>
            <a:rPr lang="pt-BR" sz="1400" b="1" dirty="0" smtClean="0"/>
            <a:t>Aumento oferta</a:t>
          </a:r>
          <a:endParaRPr lang="pt-BR" sz="1400" b="1" dirty="0"/>
        </a:p>
      </dgm:t>
    </dgm:pt>
    <dgm:pt modelId="{D9DFA948-5CE6-435C-9D4E-958B62F6BE41}" type="parTrans" cxnId="{7A5CA5F3-CB99-43DE-9025-8785827407EA}">
      <dgm:prSet/>
      <dgm:spPr/>
      <dgm:t>
        <a:bodyPr/>
        <a:lstStyle/>
        <a:p>
          <a:endParaRPr lang="pt-BR"/>
        </a:p>
      </dgm:t>
    </dgm:pt>
    <dgm:pt modelId="{690154A3-4793-464C-9077-62CDE93A894F}" type="sibTrans" cxnId="{7A5CA5F3-CB99-43DE-9025-8785827407EA}">
      <dgm:prSet/>
      <dgm:spPr>
        <a:solidFill>
          <a:schemeClr val="bg1">
            <a:lumMod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DBA4953B-0B97-47B3-B349-32FD79553634}">
      <dgm:prSet phldrT="[Texto]" custT="1"/>
      <dgm:spPr/>
      <dgm:t>
        <a:bodyPr/>
        <a:lstStyle/>
        <a:p>
          <a:r>
            <a:rPr lang="pt-BR" sz="1400" b="1" dirty="0" smtClean="0"/>
            <a:t>Diminuição do Tempo de Viagem</a:t>
          </a:r>
          <a:endParaRPr lang="pt-BR" sz="1400" b="1" dirty="0"/>
        </a:p>
      </dgm:t>
    </dgm:pt>
    <dgm:pt modelId="{55C87927-9FA1-40DC-9C56-F5A317041EDC}" type="parTrans" cxnId="{1F6B42F5-D838-4938-BFD6-D854672D38CA}">
      <dgm:prSet/>
      <dgm:spPr/>
      <dgm:t>
        <a:bodyPr/>
        <a:lstStyle/>
        <a:p>
          <a:endParaRPr lang="pt-BR"/>
        </a:p>
      </dgm:t>
    </dgm:pt>
    <dgm:pt modelId="{B6A28A4E-E0AB-4688-85CD-254CC96C3263}" type="sibTrans" cxnId="{1F6B42F5-D838-4938-BFD6-D854672D38CA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pt-BR"/>
        </a:p>
      </dgm:t>
    </dgm:pt>
    <dgm:pt modelId="{9F7425E0-4E43-47F0-9C6B-DCF8A0D6C2EB}">
      <dgm:prSet phldrT="[Texto]" custT="1"/>
      <dgm:spPr/>
      <dgm:t>
        <a:bodyPr/>
        <a:lstStyle/>
        <a:p>
          <a:r>
            <a:rPr lang="pt-BR" sz="1400" b="1" dirty="0" smtClean="0"/>
            <a:t>Rede Racionalizada</a:t>
          </a:r>
          <a:endParaRPr lang="pt-BR" sz="1400" b="1" dirty="0"/>
        </a:p>
      </dgm:t>
    </dgm:pt>
    <dgm:pt modelId="{5918F11A-A30E-49AD-AE08-E39A40A909B2}" type="parTrans" cxnId="{E8920960-E187-4BF3-B176-EAC46D45588B}">
      <dgm:prSet/>
      <dgm:spPr/>
      <dgm:t>
        <a:bodyPr/>
        <a:lstStyle/>
        <a:p>
          <a:endParaRPr lang="pt-BR"/>
        </a:p>
      </dgm:t>
    </dgm:pt>
    <dgm:pt modelId="{3FA1BD67-BD97-43FA-9710-3119481D83E2}" type="sibTrans" cxnId="{E8920960-E187-4BF3-B176-EAC46D45588B}">
      <dgm:prSet/>
      <dgm:spPr>
        <a:solidFill>
          <a:schemeClr val="bg1">
            <a:lumMod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endParaRPr lang="pt-BR"/>
        </a:p>
      </dgm:t>
    </dgm:pt>
    <dgm:pt modelId="{C55DD178-E153-44C9-BA7C-AB8148A8CA3A}" type="pres">
      <dgm:prSet presAssocID="{B979B695-2816-438D-AB3C-FF8DF1D3232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B35CD11-1025-4F6D-B961-CC756E68B7FC}" type="pres">
      <dgm:prSet presAssocID="{AE234CE3-205E-4285-99B0-38D26A44F115}" presName="centerShape" presStyleLbl="node0" presStyleIdx="0" presStyleCnt="1" custScaleX="115355" custScaleY="110505"/>
      <dgm:spPr/>
      <dgm:t>
        <a:bodyPr/>
        <a:lstStyle/>
        <a:p>
          <a:endParaRPr lang="pt-BR"/>
        </a:p>
      </dgm:t>
    </dgm:pt>
    <dgm:pt modelId="{A8A4E14D-C627-4788-B8EE-C2008859673A}" type="pres">
      <dgm:prSet presAssocID="{691888AA-22C6-4C0C-9FD3-91D8C63A62B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F469704-E9B8-4A10-A8F9-918559F046B3}" type="pres">
      <dgm:prSet presAssocID="{691888AA-22C6-4C0C-9FD3-91D8C63A62B1}" presName="dummy" presStyleCnt="0"/>
      <dgm:spPr/>
    </dgm:pt>
    <dgm:pt modelId="{AEF3D3A3-478C-440E-A957-00E23F3E4148}" type="pres">
      <dgm:prSet presAssocID="{8CDBA7FB-2B3A-4D96-B3AC-7F1C6F591433}" presName="sibTrans" presStyleLbl="sibTrans2D1" presStyleIdx="0" presStyleCnt="4"/>
      <dgm:spPr/>
      <dgm:t>
        <a:bodyPr/>
        <a:lstStyle/>
        <a:p>
          <a:endParaRPr lang="pt-BR"/>
        </a:p>
      </dgm:t>
    </dgm:pt>
    <dgm:pt modelId="{35A6F400-7134-4808-BF50-A20984DE7454}" type="pres">
      <dgm:prSet presAssocID="{03070528-3564-4557-BA32-D68E6CAB2A9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688FE03-9BFF-4D94-8323-80E1E142FB7D}" type="pres">
      <dgm:prSet presAssocID="{03070528-3564-4557-BA32-D68E6CAB2A91}" presName="dummy" presStyleCnt="0"/>
      <dgm:spPr/>
    </dgm:pt>
    <dgm:pt modelId="{416D66BF-819C-4B3A-89D0-A2562B44CF49}" type="pres">
      <dgm:prSet presAssocID="{690154A3-4793-464C-9077-62CDE93A894F}" presName="sibTrans" presStyleLbl="sibTrans2D1" presStyleIdx="1" presStyleCnt="4"/>
      <dgm:spPr/>
      <dgm:t>
        <a:bodyPr/>
        <a:lstStyle/>
        <a:p>
          <a:endParaRPr lang="pt-BR"/>
        </a:p>
      </dgm:t>
    </dgm:pt>
    <dgm:pt modelId="{8FA9366E-7CD1-400B-B8B9-E7694FA702A7}" type="pres">
      <dgm:prSet presAssocID="{DBA4953B-0B97-47B3-B349-32FD7955363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311E9F0-C884-4C6D-8DCE-D882DF3A9DAD}" type="pres">
      <dgm:prSet presAssocID="{DBA4953B-0B97-47B3-B349-32FD79553634}" presName="dummy" presStyleCnt="0"/>
      <dgm:spPr/>
    </dgm:pt>
    <dgm:pt modelId="{3BF93B6E-2ABC-45F6-ACE9-D361C0E4506D}" type="pres">
      <dgm:prSet presAssocID="{B6A28A4E-E0AB-4688-85CD-254CC96C3263}" presName="sibTrans" presStyleLbl="sibTrans2D1" presStyleIdx="2" presStyleCnt="4"/>
      <dgm:spPr/>
      <dgm:t>
        <a:bodyPr/>
        <a:lstStyle/>
        <a:p>
          <a:endParaRPr lang="pt-BR"/>
        </a:p>
      </dgm:t>
    </dgm:pt>
    <dgm:pt modelId="{010145FD-4ED8-4A1A-A4AE-B1F5AEFC897D}" type="pres">
      <dgm:prSet presAssocID="{9F7425E0-4E43-47F0-9C6B-DCF8A0D6C2E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39BB465-2E62-4C9F-91F0-833C39D6DDE8}" type="pres">
      <dgm:prSet presAssocID="{9F7425E0-4E43-47F0-9C6B-DCF8A0D6C2EB}" presName="dummy" presStyleCnt="0"/>
      <dgm:spPr/>
    </dgm:pt>
    <dgm:pt modelId="{C74B1421-EBDB-4287-9CF1-5BB8C2C07580}" type="pres">
      <dgm:prSet presAssocID="{3FA1BD67-BD97-43FA-9710-3119481D83E2}" presName="sibTrans" presStyleLbl="sibTrans2D1" presStyleIdx="3" presStyleCnt="4" custLinFactNeighborX="582" custLinFactNeighborY="352"/>
      <dgm:spPr/>
      <dgm:t>
        <a:bodyPr/>
        <a:lstStyle/>
        <a:p>
          <a:endParaRPr lang="pt-BR"/>
        </a:p>
      </dgm:t>
    </dgm:pt>
  </dgm:ptLst>
  <dgm:cxnLst>
    <dgm:cxn modelId="{3CA16987-B522-44BD-B258-2FA6AB25BFDE}" type="presOf" srcId="{03070528-3564-4557-BA32-D68E6CAB2A91}" destId="{35A6F400-7134-4808-BF50-A20984DE7454}" srcOrd="0" destOrd="0" presId="urn:microsoft.com/office/officeart/2005/8/layout/radial6"/>
    <dgm:cxn modelId="{0183C621-8EBC-4D25-8765-1D2E069CFAAD}" type="presOf" srcId="{9F7425E0-4E43-47F0-9C6B-DCF8A0D6C2EB}" destId="{010145FD-4ED8-4A1A-A4AE-B1F5AEFC897D}" srcOrd="0" destOrd="0" presId="urn:microsoft.com/office/officeart/2005/8/layout/radial6"/>
    <dgm:cxn modelId="{B5FC0EB4-F439-4A96-8EBA-2BCD1E855890}" srcId="{AE234CE3-205E-4285-99B0-38D26A44F115}" destId="{691888AA-22C6-4C0C-9FD3-91D8C63A62B1}" srcOrd="0" destOrd="0" parTransId="{29C2033A-7F17-4676-87BB-15EE6D56D723}" sibTransId="{8CDBA7FB-2B3A-4D96-B3AC-7F1C6F591433}"/>
    <dgm:cxn modelId="{14137A09-3A52-4C8D-BEED-326EB8B3DD07}" type="presOf" srcId="{DBA4953B-0B97-47B3-B349-32FD79553634}" destId="{8FA9366E-7CD1-400B-B8B9-E7694FA702A7}" srcOrd="0" destOrd="0" presId="urn:microsoft.com/office/officeart/2005/8/layout/radial6"/>
    <dgm:cxn modelId="{1F6B42F5-D838-4938-BFD6-D854672D38CA}" srcId="{AE234CE3-205E-4285-99B0-38D26A44F115}" destId="{DBA4953B-0B97-47B3-B349-32FD79553634}" srcOrd="2" destOrd="0" parTransId="{55C87927-9FA1-40DC-9C56-F5A317041EDC}" sibTransId="{B6A28A4E-E0AB-4688-85CD-254CC96C3263}"/>
    <dgm:cxn modelId="{7A5CA5F3-CB99-43DE-9025-8785827407EA}" srcId="{AE234CE3-205E-4285-99B0-38D26A44F115}" destId="{03070528-3564-4557-BA32-D68E6CAB2A91}" srcOrd="1" destOrd="0" parTransId="{D9DFA948-5CE6-435C-9D4E-958B62F6BE41}" sibTransId="{690154A3-4793-464C-9077-62CDE93A894F}"/>
    <dgm:cxn modelId="{E8920960-E187-4BF3-B176-EAC46D45588B}" srcId="{AE234CE3-205E-4285-99B0-38D26A44F115}" destId="{9F7425E0-4E43-47F0-9C6B-DCF8A0D6C2EB}" srcOrd="3" destOrd="0" parTransId="{5918F11A-A30E-49AD-AE08-E39A40A909B2}" sibTransId="{3FA1BD67-BD97-43FA-9710-3119481D83E2}"/>
    <dgm:cxn modelId="{6929907E-122B-404D-B6BF-B3AA36822834}" type="presOf" srcId="{691888AA-22C6-4C0C-9FD3-91D8C63A62B1}" destId="{A8A4E14D-C627-4788-B8EE-C2008859673A}" srcOrd="0" destOrd="0" presId="urn:microsoft.com/office/officeart/2005/8/layout/radial6"/>
    <dgm:cxn modelId="{4C1168A3-AFD0-4821-9E54-59D2AE2517CF}" type="presOf" srcId="{3FA1BD67-BD97-43FA-9710-3119481D83E2}" destId="{C74B1421-EBDB-4287-9CF1-5BB8C2C07580}" srcOrd="0" destOrd="0" presId="urn:microsoft.com/office/officeart/2005/8/layout/radial6"/>
    <dgm:cxn modelId="{EA93BD44-9893-478C-9C6A-7809314DF5FF}" type="presOf" srcId="{8CDBA7FB-2B3A-4D96-B3AC-7F1C6F591433}" destId="{AEF3D3A3-478C-440E-A957-00E23F3E4148}" srcOrd="0" destOrd="0" presId="urn:microsoft.com/office/officeart/2005/8/layout/radial6"/>
    <dgm:cxn modelId="{CCE0D948-57FF-4AB5-B9E6-0917E7501F10}" type="presOf" srcId="{AE234CE3-205E-4285-99B0-38D26A44F115}" destId="{0B35CD11-1025-4F6D-B961-CC756E68B7FC}" srcOrd="0" destOrd="0" presId="urn:microsoft.com/office/officeart/2005/8/layout/radial6"/>
    <dgm:cxn modelId="{873C113D-BF4F-4E6A-A4A7-F29830D4D9DF}" srcId="{B979B695-2816-438D-AB3C-FF8DF1D32321}" destId="{AE234CE3-205E-4285-99B0-38D26A44F115}" srcOrd="0" destOrd="0" parTransId="{48A01AAB-7416-4F1A-95A2-1BB44A54864C}" sibTransId="{BA4F007C-7099-42BC-AB93-892897359619}"/>
    <dgm:cxn modelId="{38D4C26B-75F4-4049-BD31-4B45B13548FA}" type="presOf" srcId="{B6A28A4E-E0AB-4688-85CD-254CC96C3263}" destId="{3BF93B6E-2ABC-45F6-ACE9-D361C0E4506D}" srcOrd="0" destOrd="0" presId="urn:microsoft.com/office/officeart/2005/8/layout/radial6"/>
    <dgm:cxn modelId="{1841ADC6-8358-4D68-9EED-1455D9A0114F}" type="presOf" srcId="{690154A3-4793-464C-9077-62CDE93A894F}" destId="{416D66BF-819C-4B3A-89D0-A2562B44CF49}" srcOrd="0" destOrd="0" presId="urn:microsoft.com/office/officeart/2005/8/layout/radial6"/>
    <dgm:cxn modelId="{48CC64F3-146E-4B42-A592-494490D5DDDD}" type="presOf" srcId="{B979B695-2816-438D-AB3C-FF8DF1D32321}" destId="{C55DD178-E153-44C9-BA7C-AB8148A8CA3A}" srcOrd="0" destOrd="0" presId="urn:microsoft.com/office/officeart/2005/8/layout/radial6"/>
    <dgm:cxn modelId="{D0E113D4-970E-4F3E-832B-4B6C13E464D6}" type="presParOf" srcId="{C55DD178-E153-44C9-BA7C-AB8148A8CA3A}" destId="{0B35CD11-1025-4F6D-B961-CC756E68B7FC}" srcOrd="0" destOrd="0" presId="urn:microsoft.com/office/officeart/2005/8/layout/radial6"/>
    <dgm:cxn modelId="{C2E04083-3E59-4A67-B645-440AC4D2E36F}" type="presParOf" srcId="{C55DD178-E153-44C9-BA7C-AB8148A8CA3A}" destId="{A8A4E14D-C627-4788-B8EE-C2008859673A}" srcOrd="1" destOrd="0" presId="urn:microsoft.com/office/officeart/2005/8/layout/radial6"/>
    <dgm:cxn modelId="{3D8F0888-BC65-4F62-8973-80838AD92923}" type="presParOf" srcId="{C55DD178-E153-44C9-BA7C-AB8148A8CA3A}" destId="{AF469704-E9B8-4A10-A8F9-918559F046B3}" srcOrd="2" destOrd="0" presId="urn:microsoft.com/office/officeart/2005/8/layout/radial6"/>
    <dgm:cxn modelId="{128B7D21-DA4D-4EA5-8475-B12FA174BBB5}" type="presParOf" srcId="{C55DD178-E153-44C9-BA7C-AB8148A8CA3A}" destId="{AEF3D3A3-478C-440E-A957-00E23F3E4148}" srcOrd="3" destOrd="0" presId="urn:microsoft.com/office/officeart/2005/8/layout/radial6"/>
    <dgm:cxn modelId="{0ECBB7E5-6D9F-468A-B56C-8A2552A70BEF}" type="presParOf" srcId="{C55DD178-E153-44C9-BA7C-AB8148A8CA3A}" destId="{35A6F400-7134-4808-BF50-A20984DE7454}" srcOrd="4" destOrd="0" presId="urn:microsoft.com/office/officeart/2005/8/layout/radial6"/>
    <dgm:cxn modelId="{16A210AF-C75D-4537-808C-7C3A6BC34732}" type="presParOf" srcId="{C55DD178-E153-44C9-BA7C-AB8148A8CA3A}" destId="{1688FE03-9BFF-4D94-8323-80E1E142FB7D}" srcOrd="5" destOrd="0" presId="urn:microsoft.com/office/officeart/2005/8/layout/radial6"/>
    <dgm:cxn modelId="{A00F606E-87DF-4111-938F-376672680DA0}" type="presParOf" srcId="{C55DD178-E153-44C9-BA7C-AB8148A8CA3A}" destId="{416D66BF-819C-4B3A-89D0-A2562B44CF49}" srcOrd="6" destOrd="0" presId="urn:microsoft.com/office/officeart/2005/8/layout/radial6"/>
    <dgm:cxn modelId="{6911EB30-F161-4C63-9B32-257DEBD31635}" type="presParOf" srcId="{C55DD178-E153-44C9-BA7C-AB8148A8CA3A}" destId="{8FA9366E-7CD1-400B-B8B9-E7694FA702A7}" srcOrd="7" destOrd="0" presId="urn:microsoft.com/office/officeart/2005/8/layout/radial6"/>
    <dgm:cxn modelId="{1289201D-1C3C-43BF-AFD1-FBA9CD526A6E}" type="presParOf" srcId="{C55DD178-E153-44C9-BA7C-AB8148A8CA3A}" destId="{A311E9F0-C884-4C6D-8DCE-D882DF3A9DAD}" srcOrd="8" destOrd="0" presId="urn:microsoft.com/office/officeart/2005/8/layout/radial6"/>
    <dgm:cxn modelId="{42EEF0A2-71CF-4F47-A1E7-727EAA98C9B1}" type="presParOf" srcId="{C55DD178-E153-44C9-BA7C-AB8148A8CA3A}" destId="{3BF93B6E-2ABC-45F6-ACE9-D361C0E4506D}" srcOrd="9" destOrd="0" presId="urn:microsoft.com/office/officeart/2005/8/layout/radial6"/>
    <dgm:cxn modelId="{5C67A5BC-01EE-439C-8711-CCCB03E6931E}" type="presParOf" srcId="{C55DD178-E153-44C9-BA7C-AB8148A8CA3A}" destId="{010145FD-4ED8-4A1A-A4AE-B1F5AEFC897D}" srcOrd="10" destOrd="0" presId="urn:microsoft.com/office/officeart/2005/8/layout/radial6"/>
    <dgm:cxn modelId="{7D3FE40A-C83F-4E40-A848-577CAB33D7B4}" type="presParOf" srcId="{C55DD178-E153-44C9-BA7C-AB8148A8CA3A}" destId="{739BB465-2E62-4C9F-91F0-833C39D6DDE8}" srcOrd="11" destOrd="0" presId="urn:microsoft.com/office/officeart/2005/8/layout/radial6"/>
    <dgm:cxn modelId="{C1002469-5F19-4AC4-8E6E-948F5FC1A103}" type="presParOf" srcId="{C55DD178-E153-44C9-BA7C-AB8148A8CA3A}" destId="{C74B1421-EBDB-4287-9CF1-5BB8C2C07580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4B1421-EBDB-4287-9CF1-5BB8C2C07580}">
      <dsp:nvSpPr>
        <dsp:cNvPr id="0" name=""/>
        <dsp:cNvSpPr/>
      </dsp:nvSpPr>
      <dsp:spPr>
        <a:xfrm>
          <a:off x="1832945" y="715073"/>
          <a:ext cx="4669381" cy="4669381"/>
        </a:xfrm>
        <a:prstGeom prst="blockArc">
          <a:avLst>
            <a:gd name="adj1" fmla="val 10800000"/>
            <a:gd name="adj2" fmla="val 16200000"/>
            <a:gd name="adj3" fmla="val 4635"/>
          </a:avLst>
        </a:prstGeom>
        <a:solidFill>
          <a:schemeClr val="bg1">
            <a:lumMod val="50000"/>
          </a:schemeClr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BF93B6E-2ABC-45F6-ACE9-D361C0E4506D}">
      <dsp:nvSpPr>
        <dsp:cNvPr id="0" name=""/>
        <dsp:cNvSpPr/>
      </dsp:nvSpPr>
      <dsp:spPr>
        <a:xfrm>
          <a:off x="1805769" y="698637"/>
          <a:ext cx="4669381" cy="4669381"/>
        </a:xfrm>
        <a:prstGeom prst="blockArc">
          <a:avLst>
            <a:gd name="adj1" fmla="val 5400000"/>
            <a:gd name="adj2" fmla="val 10800000"/>
            <a:gd name="adj3" fmla="val 4635"/>
          </a:avLst>
        </a:prstGeom>
        <a:solidFill>
          <a:schemeClr val="bg1">
            <a:lumMod val="5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16D66BF-819C-4B3A-89D0-A2562B44CF49}">
      <dsp:nvSpPr>
        <dsp:cNvPr id="0" name=""/>
        <dsp:cNvSpPr/>
      </dsp:nvSpPr>
      <dsp:spPr>
        <a:xfrm>
          <a:off x="1805769" y="698637"/>
          <a:ext cx="4669381" cy="4669381"/>
        </a:xfrm>
        <a:prstGeom prst="blockArc">
          <a:avLst>
            <a:gd name="adj1" fmla="val 0"/>
            <a:gd name="adj2" fmla="val 5400000"/>
            <a:gd name="adj3" fmla="val 4635"/>
          </a:avLst>
        </a:prstGeom>
        <a:solidFill>
          <a:schemeClr val="bg1">
            <a:lumMod val="50000"/>
          </a:schemeClr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EF3D3A3-478C-440E-A957-00E23F3E4148}">
      <dsp:nvSpPr>
        <dsp:cNvPr id="0" name=""/>
        <dsp:cNvSpPr/>
      </dsp:nvSpPr>
      <dsp:spPr>
        <a:xfrm>
          <a:off x="1805769" y="698637"/>
          <a:ext cx="4669381" cy="4669381"/>
        </a:xfrm>
        <a:prstGeom prst="blockArc">
          <a:avLst>
            <a:gd name="adj1" fmla="val 16200000"/>
            <a:gd name="adj2" fmla="val 0"/>
            <a:gd name="adj3" fmla="val 4635"/>
          </a:avLst>
        </a:prstGeom>
        <a:solidFill>
          <a:schemeClr val="bg1">
            <a:lumMod val="50000"/>
          </a:schemeClr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B35CD11-1025-4F6D-B961-CC756E68B7FC}">
      <dsp:nvSpPr>
        <dsp:cNvPr id="0" name=""/>
        <dsp:cNvSpPr/>
      </dsp:nvSpPr>
      <dsp:spPr>
        <a:xfrm>
          <a:off x="2902092" y="1847026"/>
          <a:ext cx="2476735" cy="237260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Nova Rede de Transporte Coletivo</a:t>
          </a:r>
          <a:endParaRPr lang="pt-BR" sz="2000" b="1" kern="1200" dirty="0"/>
        </a:p>
      </dsp:txBody>
      <dsp:txXfrm>
        <a:off x="2902092" y="1847026"/>
        <a:ext cx="2476735" cy="2372603"/>
      </dsp:txXfrm>
    </dsp:sp>
    <dsp:sp modelId="{A8A4E14D-C627-4788-B8EE-C2008859673A}">
      <dsp:nvSpPr>
        <dsp:cNvPr id="0" name=""/>
        <dsp:cNvSpPr/>
      </dsp:nvSpPr>
      <dsp:spPr>
        <a:xfrm>
          <a:off x="3388990" y="1273"/>
          <a:ext cx="1502938" cy="150293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Integração Temporal</a:t>
          </a:r>
          <a:endParaRPr lang="pt-BR" sz="1400" b="1" kern="1200" dirty="0"/>
        </a:p>
      </dsp:txBody>
      <dsp:txXfrm>
        <a:off x="3388990" y="1273"/>
        <a:ext cx="1502938" cy="1502938"/>
      </dsp:txXfrm>
    </dsp:sp>
    <dsp:sp modelId="{35A6F400-7134-4808-BF50-A20984DE7454}">
      <dsp:nvSpPr>
        <dsp:cNvPr id="0" name=""/>
        <dsp:cNvSpPr/>
      </dsp:nvSpPr>
      <dsp:spPr>
        <a:xfrm>
          <a:off x="5669575" y="2281858"/>
          <a:ext cx="1502938" cy="150293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Aumento oferta</a:t>
          </a:r>
          <a:endParaRPr lang="pt-BR" sz="1400" b="1" kern="1200" dirty="0"/>
        </a:p>
      </dsp:txBody>
      <dsp:txXfrm>
        <a:off x="5669575" y="2281858"/>
        <a:ext cx="1502938" cy="1502938"/>
      </dsp:txXfrm>
    </dsp:sp>
    <dsp:sp modelId="{8FA9366E-7CD1-400B-B8B9-E7694FA702A7}">
      <dsp:nvSpPr>
        <dsp:cNvPr id="0" name=""/>
        <dsp:cNvSpPr/>
      </dsp:nvSpPr>
      <dsp:spPr>
        <a:xfrm>
          <a:off x="3388990" y="4562443"/>
          <a:ext cx="1502938" cy="150293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Diminuição do Tempo de Viagem</a:t>
          </a:r>
          <a:endParaRPr lang="pt-BR" sz="1400" b="1" kern="1200" dirty="0"/>
        </a:p>
      </dsp:txBody>
      <dsp:txXfrm>
        <a:off x="3388990" y="4562443"/>
        <a:ext cx="1502938" cy="1502938"/>
      </dsp:txXfrm>
    </dsp:sp>
    <dsp:sp modelId="{010145FD-4ED8-4A1A-A4AE-B1F5AEFC897D}">
      <dsp:nvSpPr>
        <dsp:cNvPr id="0" name=""/>
        <dsp:cNvSpPr/>
      </dsp:nvSpPr>
      <dsp:spPr>
        <a:xfrm>
          <a:off x="1108405" y="2281858"/>
          <a:ext cx="1502938" cy="150293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Rede Racionalizada</a:t>
          </a:r>
          <a:endParaRPr lang="pt-BR" sz="1400" b="1" kern="1200" dirty="0"/>
        </a:p>
      </dsp:txBody>
      <dsp:txXfrm>
        <a:off x="1108405" y="2281858"/>
        <a:ext cx="1502938" cy="1502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2C2C7-9455-470E-B6D2-9FD0D3895170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12C7F-DE58-4BA1-9D05-CA7C0843D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E12C7F-DE58-4BA1-9D05-CA7C0843D7DC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D0449-10A8-4DDD-9F3A-9216ED8D00B0}" type="slidenum">
              <a:rPr lang="pt-BR" smtClean="0"/>
              <a:pPr/>
              <a:t>51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63860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BD598-5D06-4B48-9F6E-E77E4124059C}" type="datetimeFigureOut">
              <a:rPr lang="pt-BR" smtClean="0"/>
              <a:pPr/>
              <a:t>02/05/2016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1472C-A5C7-4E41-BA74-46055B89EBC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t-BR" sz="2400" b="1" dirty="0" smtClean="0"/>
              <a:t>PLANO DIRETOR DE MOBILIDADE URBANA SUSTENTÁVEL</a:t>
            </a: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2400" b="1" dirty="0" smtClean="0"/>
              <a:t>PDMUS - Indaiatuba</a:t>
            </a:r>
            <a:endParaRPr lang="pt-BR" sz="24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b="1" dirty="0" smtClean="0">
                <a:solidFill>
                  <a:srgbClr val="FF0000"/>
                </a:solidFill>
              </a:rPr>
              <a:t>AUDIÊNCIA PÚBLICA</a:t>
            </a:r>
          </a:p>
          <a:p>
            <a:r>
              <a:rPr lang="pt-BR" b="1" dirty="0" smtClean="0">
                <a:solidFill>
                  <a:srgbClr val="FF0000"/>
                </a:solidFill>
              </a:rPr>
              <a:t>DIAGNÓSTICO E DIRETRIZES</a:t>
            </a:r>
          </a:p>
          <a:p>
            <a:r>
              <a:rPr lang="pt-BR" sz="1800" dirty="0" smtClean="0">
                <a:solidFill>
                  <a:srgbClr val="FF0000"/>
                </a:solidFill>
              </a:rPr>
              <a:t>Abril 2016</a:t>
            </a:r>
            <a:endParaRPr lang="pt-BR" sz="1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6075" y="1340768"/>
            <a:ext cx="83026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PLANO DIRETOR DE MOBILIDADE URBANA SUSTENTÁVEL</a:t>
            </a:r>
            <a:br>
              <a:rPr lang="pt-BR" sz="2400" b="1" dirty="0" smtClean="0"/>
            </a:br>
            <a:r>
              <a:rPr lang="pt-BR" sz="2400" b="1" dirty="0" smtClean="0"/>
              <a:t>PDMUS - Indaiatuba</a:t>
            </a:r>
            <a:endParaRPr lang="pt-BR" sz="2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pPr marL="0" indent="0"/>
            <a:r>
              <a:rPr lang="es-PY" sz="1400" b="1" dirty="0" smtClean="0"/>
              <a:t>BASE LEGAL :</a:t>
            </a:r>
          </a:p>
          <a:p>
            <a:pPr marL="760413" lvl="1" indent="0"/>
            <a:r>
              <a:rPr lang="pt-BR" sz="1400" dirty="0" smtClean="0"/>
              <a:t>É o instrumento de efetivação da Política Nacional De Mobilidade Urbana</a:t>
            </a:r>
          </a:p>
          <a:p>
            <a:pPr marL="760413" lvl="1" indent="0"/>
            <a:r>
              <a:rPr lang="es-PY" sz="1400" dirty="0" err="1" smtClean="0"/>
              <a:t>Lei</a:t>
            </a:r>
            <a:r>
              <a:rPr lang="es-PY" sz="1400" dirty="0" smtClean="0"/>
              <a:t> da </a:t>
            </a:r>
            <a:r>
              <a:rPr lang="es-PY" sz="1400" dirty="0" err="1" smtClean="0"/>
              <a:t>Mobilidade Urbana - </a:t>
            </a:r>
            <a:r>
              <a:rPr lang="pt-BR" sz="1400" dirty="0" err="1" smtClean="0"/>
              <a:t>Lei 12.587/2012 </a:t>
            </a:r>
          </a:p>
          <a:p>
            <a:pPr marL="760413" lvl="1" indent="0"/>
            <a:r>
              <a:rPr lang="pt-BR" sz="1400" dirty="0" smtClean="0"/>
              <a:t> O Plano de Mobilidade Urbana deverá ser integrado ao </a:t>
            </a:r>
            <a:r>
              <a:rPr lang="pt-BR" sz="1400" u="sng" dirty="0" smtClean="0"/>
              <a:t>Plano Diretor Municipal</a:t>
            </a:r>
            <a:r>
              <a:rPr lang="pt-BR" sz="1400" dirty="0" smtClean="0"/>
              <a:t>, </a:t>
            </a:r>
            <a:endParaRPr lang="pt-BR" sz="1400" b="1" dirty="0" smtClean="0"/>
          </a:p>
          <a:p>
            <a:pPr marL="0" indent="0">
              <a:buNone/>
            </a:pPr>
            <a:endParaRPr lang="pt-BR" sz="1400" b="1" dirty="0" smtClean="0"/>
          </a:p>
          <a:p>
            <a:pPr marL="0" indent="0"/>
            <a:r>
              <a:rPr lang="pt-BR" sz="1400" b="1" dirty="0" smtClean="0"/>
              <a:t>BASE METODOLÓGICA:</a:t>
            </a:r>
          </a:p>
          <a:p>
            <a:pPr marL="760413" lvl="1" indent="0"/>
            <a:r>
              <a:rPr lang="pt-BR" sz="1400" dirty="0" smtClean="0"/>
              <a:t>Sugerida pela Secretaria Nacional de Mobilidade Urbana do Ministério das Cidades</a:t>
            </a:r>
          </a:p>
          <a:p>
            <a:pPr marL="760413" lvl="1" indent="0"/>
            <a:r>
              <a:rPr lang="pt-BR" sz="1400" dirty="0" err="1" smtClean="0"/>
              <a:t>PlanMob</a:t>
            </a:r>
            <a:r>
              <a:rPr lang="pt-BR" sz="1400" dirty="0" smtClean="0"/>
              <a:t> - Ministério das Cidades</a:t>
            </a:r>
          </a:p>
          <a:p>
            <a:pPr marL="0" indent="0"/>
            <a:endParaRPr lang="pt-BR" sz="1400" b="1" dirty="0" smtClean="0"/>
          </a:p>
          <a:p>
            <a:pPr marL="0" indent="0"/>
            <a:r>
              <a:rPr lang="pt-BR" sz="1400" b="1" dirty="0" smtClean="0"/>
              <a:t>PRINCIPAIS TEMAS:</a:t>
            </a:r>
          </a:p>
          <a:p>
            <a:pPr marL="760413" lvl="1" indent="0"/>
            <a:r>
              <a:rPr lang="pt-BR" sz="1400" dirty="0" smtClean="0"/>
              <a:t>Infraestrutura viária </a:t>
            </a:r>
          </a:p>
          <a:p>
            <a:pPr marL="760413" lvl="1" indent="0"/>
            <a:r>
              <a:rPr lang="pt-BR" sz="1400" dirty="0" smtClean="0"/>
              <a:t>Transporte coletivo</a:t>
            </a:r>
          </a:p>
          <a:p>
            <a:pPr marL="760413" lvl="1" indent="0"/>
            <a:r>
              <a:rPr lang="pt-BR" sz="1400" dirty="0" smtClean="0"/>
              <a:t>Circulação de bicicletas</a:t>
            </a:r>
          </a:p>
          <a:p>
            <a:pPr marL="760413" lvl="1" indent="0"/>
            <a:r>
              <a:rPr lang="pt-BR" sz="1400" dirty="0" smtClean="0"/>
              <a:t>Circulação a pé</a:t>
            </a:r>
          </a:p>
          <a:p>
            <a:pPr marL="760413" lvl="1" indent="0"/>
            <a:r>
              <a:rPr lang="pt-BR" sz="1400" dirty="0" smtClean="0"/>
              <a:t>Circulação em áreas centrais e polos locais</a:t>
            </a:r>
          </a:p>
          <a:p>
            <a:pPr marL="760413" lvl="1" indent="0"/>
            <a:r>
              <a:rPr lang="pt-BR" sz="1400" dirty="0" smtClean="0"/>
              <a:t>Organização institucional</a:t>
            </a:r>
          </a:p>
          <a:p>
            <a:pPr marL="760413" lvl="1" indent="0"/>
            <a:r>
              <a:rPr lang="pt-BR" sz="1400" dirty="0" smtClean="0"/>
              <a:t>Diretrizes de ações</a:t>
            </a:r>
          </a:p>
          <a:p>
            <a:pPr marL="760413" lvl="1" indent="0"/>
            <a:r>
              <a:rPr lang="pt-BR" sz="1400" dirty="0" smtClean="0"/>
              <a:t>Transporte de cargas</a:t>
            </a:r>
          </a:p>
          <a:p>
            <a:pPr marL="760413" lvl="1" indent="0"/>
            <a:endParaRPr lang="es-PY" sz="1400" dirty="0" smtClean="0"/>
          </a:p>
          <a:p>
            <a:pPr marL="0" indent="0">
              <a:buNone/>
            </a:pPr>
            <a:endParaRPr lang="pt-BR" sz="1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/>
              <a:t>INSERÇÃO REGIONAL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571425" y="-120447"/>
            <a:ext cx="5906210" cy="7825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aixaDeTexto 2"/>
          <p:cNvSpPr txBox="1"/>
          <p:nvPr/>
        </p:nvSpPr>
        <p:spPr>
          <a:xfrm>
            <a:off x="755576" y="44624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INSERÇÃO REGIONAL</a:t>
            </a:r>
          </a:p>
          <a:p>
            <a:pPr algn="ctr"/>
            <a:r>
              <a:rPr lang="pt-BR" sz="2400" b="1" dirty="0" smtClean="0"/>
              <a:t>PLANO DE AÇÃO DA MACROMETRÓPOLE - EMPLASA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Curio Fevreiro 2015\OFICINA\Indaiatuba\Doc Rec\Mapas\download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61" y="1106540"/>
            <a:ext cx="8462311" cy="5490812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755576" y="2606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INSERÇÃO REGIONAL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850702"/>
            <a:ext cx="8229600" cy="562074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PLANO DIRETOR DO AEROPORTO DE VIRACOPOS</a:t>
            </a:r>
            <a:endParaRPr lang="pt-BR" sz="2400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17" y="1412776"/>
            <a:ext cx="8350777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aixaDeTexto 3"/>
          <p:cNvSpPr txBox="1"/>
          <p:nvPr/>
        </p:nvSpPr>
        <p:spPr>
          <a:xfrm>
            <a:off x="755576" y="2606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INSERÇÃO REGIONAL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b="1" dirty="0" smtClean="0"/>
              <a:t>ASPECTOS SOCIOECONÔMICOS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ANÁLISES TERRITORIAIS DE OCUPAÇÃO E USO DO SOLO</a:t>
            </a:r>
            <a:endParaRPr lang="pt-BR" sz="2400" b="1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556792"/>
            <a:ext cx="2797439" cy="26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8393" y="1453315"/>
            <a:ext cx="3025775" cy="2919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455371"/>
            <a:ext cx="2520280" cy="243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3" y="4214192"/>
            <a:ext cx="2767947" cy="267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467323"/>
            <a:ext cx="2520280" cy="241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164" y="1844824"/>
            <a:ext cx="253634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CaixaDeTexto 10"/>
          <p:cNvSpPr txBox="1"/>
          <p:nvPr/>
        </p:nvSpPr>
        <p:spPr>
          <a:xfrm>
            <a:off x="288032" y="1124744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populaçã</a:t>
            </a:r>
            <a:r>
              <a:rPr lang="pt-BR" dirty="0" smtClean="0"/>
              <a:t>o</a:t>
            </a:r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096344" y="1124744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matrículas</a:t>
            </a:r>
            <a:endParaRPr lang="pt-BR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6264696" y="1124744"/>
            <a:ext cx="183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empregos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288032" y="4211796"/>
            <a:ext cx="183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comércio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3347864" y="4283804"/>
            <a:ext cx="183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serviços</a:t>
            </a:r>
            <a:endParaRPr lang="pt-BR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6417096" y="4283804"/>
            <a:ext cx="183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indústrias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b="1" dirty="0" smtClean="0"/>
              <a:t>DEMOGRAFIA</a:t>
            </a:r>
            <a:endParaRPr lang="pt-BR" sz="24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89164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8616"/>
                <a:gridCol w="3027784"/>
                <a:gridCol w="2743200"/>
              </a:tblGrid>
              <a:tr h="74168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cs typeface="Arial"/>
                        </a:rPr>
                        <a:t>ANO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cs typeface="Arial"/>
                        </a:rPr>
                        <a:t>POPULAÇÃO DE INDAIATUBA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bg1"/>
                          </a:solidFill>
                          <a:latin typeface="+mn-lt"/>
                          <a:cs typeface="Arial"/>
                        </a:rPr>
                        <a:t>TAXA DE CRESC. </a:t>
                      </a:r>
                      <a:endParaRPr lang="pt-BR" sz="1600" b="1" i="0" u="none" strike="noStrike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rgbClr val="FF0000"/>
                          </a:solidFill>
                          <a:latin typeface="+mn-lt"/>
                          <a:cs typeface="Arial"/>
                        </a:rPr>
                        <a:t>2015</a:t>
                      </a:r>
                      <a:endParaRPr lang="pt-BR" sz="16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>
                          <a:solidFill>
                            <a:srgbClr val="FF0000"/>
                          </a:solidFill>
                          <a:latin typeface="+mn-lt"/>
                          <a:cs typeface="Arial"/>
                        </a:rPr>
                        <a:t>225.974</a:t>
                      </a:r>
                      <a:endParaRPr lang="pt-BR" sz="1600" b="1" i="0" u="none" strike="noStrike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 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2016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229.256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1,45%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2017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232.586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1,45%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2018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235.964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1,45%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2019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239.391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1,45%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2020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242.868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1,45%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2025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255.619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/>
                        </a:rPr>
                        <a:t>1,03%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323528" y="616530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SEADE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242" y="1196752"/>
            <a:ext cx="817439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DEMOGRAFIA</a:t>
            </a:r>
            <a:endParaRPr lang="pt-BR" sz="24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539552" y="644404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SEADE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2345" y="1628799"/>
            <a:ext cx="8386119" cy="5069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DEMOGRAFIA</a:t>
            </a:r>
            <a:endParaRPr lang="pt-BR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1763688" y="908720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TAXAS DE CRESCIMENTO DA POPULAÇÃO</a:t>
            </a:r>
          </a:p>
          <a:p>
            <a:pPr algn="ctr"/>
            <a:r>
              <a:rPr lang="pt-BR" b="1" dirty="0" smtClean="0"/>
              <a:t>COMPARAÇÃO ENTRE INDAIATUBA E ESTADO DE SP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725" y="504056"/>
            <a:ext cx="7436676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>DEMOGRAFIA</a:t>
            </a:r>
            <a:endParaRPr lang="pt-BR" sz="2400" b="1" dirty="0"/>
          </a:p>
        </p:txBody>
      </p:sp>
      <p:graphicFrame>
        <p:nvGraphicFramePr>
          <p:cNvPr id="8" name="Espaço Reservado para Conteúdo 7"/>
          <p:cNvGraphicFramePr>
            <a:graphicFrameLocks noGrp="1"/>
          </p:cNvGraphicFramePr>
          <p:nvPr>
            <p:ph idx="1"/>
          </p:nvPr>
        </p:nvGraphicFramePr>
        <p:xfrm>
          <a:off x="457200" y="4797152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 smtClean="0">
                          <a:latin typeface="+mn-lt"/>
                          <a:ea typeface="Times New Roman"/>
                          <a:cs typeface="Times New Roman"/>
                        </a:rPr>
                        <a:t>Faixa Etária</a:t>
                      </a:r>
                      <a:endParaRPr lang="pt-BR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2015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2020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2025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2030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Até </a:t>
                      </a:r>
                      <a:r>
                        <a:rPr lang="pt-BR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19 anos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26,5%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24,2%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22,8%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21,8%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20 a 39 anos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35,8%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34,6%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31,8%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28,5%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40 a 59 anos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25,8%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27,2%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28,9%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30,6%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60 a 75 ou mais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11,9%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14,0%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16,5%</a:t>
                      </a:r>
                      <a:endParaRPr lang="pt-BR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19,1%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>ÍNDICES DE DESENVOLVIMENTO SOCIOECONOMICOS</a:t>
            </a:r>
            <a:endParaRPr lang="pt-BR" sz="2400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00808"/>
            <a:ext cx="6662992" cy="4043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467544" y="54868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IRPS</a:t>
            </a:r>
            <a:r>
              <a:rPr lang="pt-BR" dirty="0" smtClean="0"/>
              <a:t> = Índice Paulista de Responsabilidade Social (SEADE)</a:t>
            </a:r>
          </a:p>
          <a:p>
            <a:r>
              <a:rPr lang="pt-BR" dirty="0" smtClean="0"/>
              <a:t>Indaiatuba é Grupo 1: nível elevado de riqueza e bons níveis nos indicadores sociais.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827584" y="1340768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IRPS em suas dimensões de Riqueza, Longevidade e Escolaridade</a:t>
            </a:r>
            <a:endParaRPr lang="pt-BR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395536" y="59492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IDHM</a:t>
            </a:r>
            <a:r>
              <a:rPr lang="pt-BR" dirty="0" smtClean="0"/>
              <a:t> = Índice de Desenvolvimento Humano </a:t>
            </a:r>
          </a:p>
          <a:p>
            <a:r>
              <a:rPr lang="pt-BR" dirty="0" smtClean="0"/>
              <a:t>Indaiatuba é 0,788 = faixa de Desenvolvimento Humano Alto (IDHM entre 0,700 e 0,799).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b="1" dirty="0" smtClean="0"/>
              <a:t>MOBILIDADE URBANA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MOBILIDADE URBANA</a:t>
            </a:r>
            <a:endParaRPr lang="pt-BR" sz="28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2129264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MODO DE TRANSPORTE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VIAGENS POR DIA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latin typeface="Arial"/>
                          <a:ea typeface="Times New Roman"/>
                          <a:cs typeface="Arial"/>
                        </a:rPr>
                        <a:t>Ônibus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Arial"/>
                          <a:ea typeface="Times New Roman"/>
                          <a:cs typeface="Arial"/>
                        </a:rPr>
                        <a:t>54.809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latin typeface="Arial"/>
                          <a:ea typeface="Times New Roman"/>
                          <a:cs typeface="Arial"/>
                        </a:rPr>
                        <a:t>Transporte Não Motorizado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Arial"/>
                          <a:ea typeface="Times New Roman"/>
                          <a:cs typeface="Arial"/>
                        </a:rPr>
                        <a:t>105.348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 smtClean="0">
                          <a:latin typeface="Arial"/>
                          <a:ea typeface="Times New Roman"/>
                          <a:cs typeface="Arial"/>
                        </a:rPr>
                        <a:t>Individual (automóvel e moto)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Arial"/>
                          <a:ea typeface="Times New Roman"/>
                          <a:cs typeface="Arial"/>
                        </a:rPr>
                        <a:t>189.497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Arial"/>
                          <a:ea typeface="Times New Roman"/>
                          <a:cs typeface="Arial"/>
                        </a:rPr>
                        <a:t>Outros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Arial"/>
                          <a:ea typeface="Times New Roman"/>
                          <a:cs typeface="Arial"/>
                        </a:rPr>
                        <a:t>535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>
                          <a:latin typeface="Arial"/>
                          <a:ea typeface="Times New Roman"/>
                          <a:cs typeface="Arial"/>
                        </a:rPr>
                        <a:t>TOTAL</a:t>
                      </a:r>
                      <a:endParaRPr lang="pt-BR" sz="16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600" b="1" dirty="0">
                          <a:latin typeface="Arial"/>
                          <a:ea typeface="Times New Roman"/>
                          <a:cs typeface="Arial"/>
                        </a:rPr>
                        <a:t>350.190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539552" y="494116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Pesquisa OD – STM, 2011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771800" y="147549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350 MIL VIAGENS POR DIA 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MOBILIDADE URBANA</a:t>
            </a:r>
            <a:endParaRPr lang="pt-BR" sz="28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2445995"/>
          <a:ext cx="8229600" cy="2783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 smtClean="0">
                          <a:latin typeface="Arial"/>
                        </a:rPr>
                        <a:t> TRANSPORTE  COLETIVO </a:t>
                      </a:r>
                      <a:endParaRPr lang="pt-BR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 dirty="0" smtClean="0">
                          <a:latin typeface="Arial"/>
                        </a:rPr>
                        <a:t>NÚMERO DE VIAGENS </a:t>
                      </a:r>
                    </a:p>
                    <a:p>
                      <a:pPr algn="ctr" fontAlgn="ctr"/>
                      <a:r>
                        <a:rPr lang="pt-BR" sz="1800" b="1" i="0" u="none" strike="noStrike" dirty="0" smtClean="0">
                          <a:latin typeface="Arial"/>
                        </a:rPr>
                        <a:t>(Passageiros por Dia)</a:t>
                      </a:r>
                      <a:endParaRPr lang="pt-BR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Transporte Coletivo </a:t>
                      </a:r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Urbano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29.665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Fretamento rural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6.404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Fretado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14.695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Intermunicipal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3.809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Executivo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0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      236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       54.809 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187624" y="183553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NÚMERO DE VIAGENS POR DIA NO TRANSPORTE COLETIVO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457200" y="2086064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 smtClean="0"/>
                        <a:t>TRANSPORTE  </a:t>
                      </a:r>
                      <a:r>
                        <a:rPr lang="pt-BR" sz="1800" b="1" u="none" strike="noStrike" dirty="0"/>
                        <a:t>NÃO MOTORIZADO </a:t>
                      </a:r>
                      <a:endParaRPr lang="pt-BR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b="1" u="none" strike="noStrike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NÚMERO DE VIAGENS  POR DIA</a:t>
                      </a:r>
                      <a:endParaRPr lang="pt-BR" sz="18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 smtClean="0">
                          <a:solidFill>
                            <a:schemeClr val="tx1"/>
                          </a:solidFill>
                        </a:rPr>
                        <a:t>A </a:t>
                      </a:r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</a:rPr>
                        <a:t>pé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</a:rPr>
                        <a:t>       89.290 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 smtClean="0">
                          <a:solidFill>
                            <a:schemeClr val="tx1"/>
                          </a:solidFill>
                        </a:rPr>
                        <a:t>Bicicleta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</a:rPr>
                        <a:t>       16.059 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1" u="none" strike="noStrike" dirty="0">
                          <a:solidFill>
                            <a:schemeClr val="tx1"/>
                          </a:solidFill>
                        </a:rPr>
                        <a:t>     105.348 </a:t>
                      </a:r>
                      <a:endParaRPr lang="pt-BR" sz="1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1" u="none" strike="noStrike" kern="1200" dirty="0" smtClean="0">
                          <a:solidFill>
                            <a:schemeClr val="bg1"/>
                          </a:solidFill>
                          <a:latin typeface="+mn-lt"/>
                        </a:rPr>
                        <a:t>TRANSPORTE  INDIVIDUAL</a:t>
                      </a:r>
                      <a:endParaRPr lang="pt-BR" sz="1800" b="1" i="0" u="none" strike="noStrike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800" b="1" i="0" u="none" strike="noStrike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Auto + Taxi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    153.607 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Motocicletas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      35.890 </a:t>
                      </a:r>
                      <a:endParaRPr lang="pt-BR" sz="16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1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     189.497 </a:t>
                      </a:r>
                      <a:endParaRPr lang="pt-BR" sz="1600" b="1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1" u="none" strike="noStrike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OUTROS</a:t>
                      </a:r>
                      <a:endParaRPr lang="pt-BR" sz="1800" b="1" u="none" strike="noStrike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t-BR" sz="1600" b="1" i="0" u="none" strike="noStrike" dirty="0">
                        <a:solidFill>
                          <a:srgbClr val="0070C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/>
                        <a:t>Caminhão/outros</a:t>
                      </a:r>
                      <a:endParaRPr lang="pt-BR" sz="16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u="none" strike="noStrike" dirty="0"/>
                        <a:t>             535 </a:t>
                      </a:r>
                      <a:endParaRPr lang="pt-BR" sz="1600" b="0" i="0" u="none" strike="noStrike" dirty="0">
                        <a:solidFill>
                          <a:srgbClr val="0070C0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u="none" strike="noStrike" dirty="0"/>
                        <a:t>TOTAL GERAL</a:t>
                      </a:r>
                      <a:endParaRPr lang="pt-BR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600" b="1" u="none" strike="noStrike" dirty="0"/>
                        <a:t>     350.190 </a:t>
                      </a:r>
                      <a:endParaRPr lang="pt-BR" sz="1600" b="1" i="0" u="none" strike="noStrike" dirty="0">
                        <a:solidFill>
                          <a:srgbClr val="0070C0"/>
                        </a:solidFill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MOBILIDADE URBANA</a:t>
            </a:r>
            <a:endParaRPr lang="pt-BR" sz="28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1403648" y="1259468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NÚMERO DE VIAGENS POR DIA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MOBILIDADE URBANA</a:t>
            </a:r>
            <a:endParaRPr lang="pt-BR" sz="24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899592" y="4960696"/>
          <a:ext cx="7787208" cy="152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3604"/>
                <a:gridCol w="3893604"/>
              </a:tblGrid>
              <a:tr h="55346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MODO DE TRANSPORTE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 NO TOTAL DE VIAGENS MOTORIZADAS</a:t>
                      </a:r>
                      <a:endParaRPr lang="pt-BR" dirty="0"/>
                    </a:p>
                  </a:txBody>
                  <a:tcPr/>
                </a:tc>
              </a:tr>
              <a:tr h="254732">
                <a:tc>
                  <a:txBody>
                    <a:bodyPr/>
                    <a:lstStyle/>
                    <a:p>
                      <a:pPr marL="493395" marR="0" indent="-226695" algn="l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 smtClean="0">
                          <a:latin typeface="Arial"/>
                          <a:ea typeface="Times New Roman"/>
                          <a:cs typeface="Arial"/>
                        </a:rPr>
                        <a:t>Transporte Não Motorizado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b="0" dirty="0" smtClean="0">
                          <a:latin typeface="Arial"/>
                          <a:ea typeface="Times New Roman"/>
                          <a:cs typeface="Arial"/>
                        </a:rPr>
                        <a:t>30%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1598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latin typeface="Arial"/>
                          <a:ea typeface="Times New Roman"/>
                          <a:cs typeface="Arial"/>
                        </a:rPr>
                        <a:t>Individual (automóvel e moto)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b="0" dirty="0" smtClean="0">
                          <a:latin typeface="Arial"/>
                          <a:ea typeface="Times New Roman"/>
                          <a:cs typeface="Arial"/>
                        </a:rPr>
                        <a:t>54%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15980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dirty="0" smtClean="0">
                          <a:latin typeface="Arial"/>
                          <a:ea typeface="Times New Roman"/>
                          <a:cs typeface="Times New Roman"/>
                        </a:rPr>
                        <a:t>Transporte Coletivo (Ônibus)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400" b="0" dirty="0" smtClean="0">
                          <a:latin typeface="Arial"/>
                          <a:ea typeface="Times New Roman"/>
                          <a:cs typeface="Arial"/>
                        </a:rPr>
                        <a:t>16%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0" y="6581001"/>
            <a:ext cx="36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Pesquisa OD – STM, 2011</a:t>
            </a:r>
            <a:endParaRPr lang="pt-BR" sz="12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2771800" y="54868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DIVISÃO MODAL</a:t>
            </a:r>
            <a:endParaRPr lang="pt-BR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864096"/>
            <a:ext cx="6994477" cy="3885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MOBILIDADE URBANA</a:t>
            </a:r>
            <a:endParaRPr lang="pt-BR" sz="24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869573"/>
            <a:ext cx="6696744" cy="399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971600" y="4886044"/>
          <a:ext cx="7128792" cy="1855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498244">
                <a:tc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MODO DE TRANSPORTE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 smtClean="0"/>
                        <a:t>ÍNDICE DE MOBILIDADE</a:t>
                      </a:r>
                    </a:p>
                    <a:p>
                      <a:pPr algn="ctr"/>
                      <a:r>
                        <a:rPr lang="pt-BR" sz="1600" dirty="0" smtClean="0"/>
                        <a:t>(viagens/habitante/dia)</a:t>
                      </a:r>
                      <a:endParaRPr lang="pt-BR" sz="1600" dirty="0"/>
                    </a:p>
                  </a:txBody>
                  <a:tcPr anchor="ctr"/>
                </a:tc>
              </a:tr>
              <a:tr h="31905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i="0" u="none" strike="noStrike" dirty="0" smtClean="0">
                          <a:latin typeface="+mn-lt"/>
                        </a:rPr>
                        <a:t>Não motorizado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>
                          <a:latin typeface="+mn-lt"/>
                        </a:rPr>
                        <a:t>0,52</a:t>
                      </a:r>
                      <a:endParaRPr lang="pt-BR" sz="1400" dirty="0">
                        <a:latin typeface="+mn-lt"/>
                      </a:endParaRPr>
                    </a:p>
                  </a:txBody>
                  <a:tcPr anchor="ctr"/>
                </a:tc>
              </a:tr>
              <a:tr h="319051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0" i="0" u="none" strike="noStrike" dirty="0" smtClean="0">
                          <a:latin typeface="+mn-lt"/>
                        </a:rPr>
                        <a:t>Transporte Individual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>
                          <a:latin typeface="+mn-lt"/>
                        </a:rPr>
                        <a:t>0,94</a:t>
                      </a:r>
                      <a:endParaRPr lang="pt-BR" sz="1400" dirty="0">
                        <a:latin typeface="+mn-lt"/>
                      </a:endParaRPr>
                    </a:p>
                  </a:txBody>
                  <a:tcPr anchor="ctr"/>
                </a:tc>
              </a:tr>
              <a:tr h="319051"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b="0" i="0" u="none" strike="noStrike" dirty="0" smtClean="0">
                          <a:latin typeface="+mn-lt"/>
                        </a:rPr>
                        <a:t>Transporte Coletivo</a:t>
                      </a:r>
                      <a:endParaRPr lang="pt-BR" sz="14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>
                          <a:latin typeface="+mn-lt"/>
                        </a:rPr>
                        <a:t>0,27</a:t>
                      </a:r>
                      <a:endParaRPr lang="pt-BR" sz="1400" dirty="0">
                        <a:latin typeface="+mn-lt"/>
                      </a:endParaRPr>
                    </a:p>
                  </a:txBody>
                  <a:tcPr anchor="ctr"/>
                </a:tc>
              </a:tr>
              <a:tr h="319051"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+mn-lt"/>
                        </a:rPr>
                        <a:t>Total</a:t>
                      </a:r>
                      <a:endParaRPr lang="pt-BR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+mn-lt"/>
                        </a:rPr>
                        <a:t>1,74</a:t>
                      </a:r>
                      <a:endParaRPr lang="pt-BR" sz="1400" b="1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547664" y="54868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ÍNDICE DE MOBILIDADE DA POPULAÇÃO DE INDAIATUBA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/>
              <a:t>SISTEMA VIÁRIO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SISTEMA VIÁRIO</a:t>
            </a:r>
            <a:endParaRPr lang="pt-BR" sz="2400" b="1" dirty="0"/>
          </a:p>
        </p:txBody>
      </p:sp>
      <p:pic>
        <p:nvPicPr>
          <p:cNvPr id="4" name="Espaço Reservado para Conteúdo 3" descr="Indaiatuba_sistema_viari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1779" y="836712"/>
            <a:ext cx="8812709" cy="587513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>SISTEMA VIÁRIO</a:t>
            </a:r>
            <a:br>
              <a:rPr lang="pt-BR" sz="2400" b="1" dirty="0" smtClean="0"/>
            </a:br>
            <a:r>
              <a:rPr lang="pt-BR" sz="2400" b="1" dirty="0" smtClean="0"/>
              <a:t>ANEL CENTRAL E VIAS RADIAIS </a:t>
            </a:r>
            <a:endParaRPr lang="pt-BR" sz="2400" b="1" dirty="0"/>
          </a:p>
        </p:txBody>
      </p:sp>
      <p:pic>
        <p:nvPicPr>
          <p:cNvPr id="1026" name="Picture 2" descr="C:\Curio Fevreiro 2015\OFICINA\Indaiatuba\Doc Tec\Audiencia Pública\viario_Anel_radiais_A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57608" cy="576064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251520" y="2908101"/>
            <a:ext cx="22281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pt-BR" sz="1200" b="1" dirty="0" smtClean="0"/>
              <a:t>Anel viário</a:t>
            </a:r>
            <a:r>
              <a:rPr lang="pt-BR" sz="1200" dirty="0" smtClean="0"/>
              <a:t>:</a:t>
            </a:r>
          </a:p>
          <a:p>
            <a:pPr>
              <a:buNone/>
            </a:pPr>
            <a:r>
              <a:rPr lang="pt-BR" sz="1200" dirty="0" smtClean="0"/>
              <a:t> 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Av. Presidente Kennedy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Av. Presidente Vargas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Av. Conceição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Marginais do Córrego Belchior 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Av. Fábio Roberto Barnabé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5508104" y="3587532"/>
            <a:ext cx="3635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pt-BR" sz="1200" b="1" dirty="0" smtClean="0"/>
              <a:t>Sistema Radial:</a:t>
            </a:r>
          </a:p>
          <a:p>
            <a:pPr>
              <a:buNone/>
            </a:pPr>
            <a:endParaRPr lang="pt-B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 Av. </a:t>
            </a:r>
            <a:r>
              <a:rPr lang="pt-BR" sz="1200" dirty="0" err="1" smtClean="0"/>
              <a:t>Visc</a:t>
            </a:r>
            <a:r>
              <a:rPr lang="pt-BR" sz="1200" dirty="0" smtClean="0"/>
              <a:t>.de Indaiatuba; Av. Cel. A. </a:t>
            </a:r>
            <a:r>
              <a:rPr lang="pt-BR" sz="1200" dirty="0" err="1" smtClean="0"/>
              <a:t>Stanislau</a:t>
            </a:r>
            <a:r>
              <a:rPr lang="pt-BR" sz="1200" dirty="0" smtClean="0"/>
              <a:t> do Amaral/ R. dos Indaiás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 Av. Francisco de Paula Leite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R. Soldado João Carlos de Oliveira Júnior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R. João </a:t>
            </a:r>
            <a:r>
              <a:rPr lang="pt-BR" sz="1200" dirty="0" err="1" smtClean="0"/>
              <a:t>Amstalden</a:t>
            </a:r>
            <a:r>
              <a:rPr lang="pt-BR" sz="1200" dirty="0" smtClean="0"/>
              <a:t>/ Rod. João </a:t>
            </a:r>
            <a:r>
              <a:rPr lang="pt-BR" sz="1200" dirty="0" err="1" smtClean="0"/>
              <a:t>Ceccon</a:t>
            </a:r>
            <a:endParaRPr lang="pt-BR" sz="1200" dirty="0" smtClean="0"/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Rod SP-73/ Av. Presid. Vargas</a:t>
            </a:r>
          </a:p>
          <a:p>
            <a:pPr lvl="0">
              <a:buFont typeface="Arial" pitchFamily="34" charset="0"/>
              <a:buChar char="•"/>
            </a:pPr>
            <a:r>
              <a:rPr lang="pt-BR" sz="1200" dirty="0" smtClean="0"/>
              <a:t>Estrada Municipal do Mirim/ Av. João </a:t>
            </a:r>
            <a:r>
              <a:rPr lang="pt-BR" sz="1200" dirty="0" err="1" smtClean="0"/>
              <a:t>Ambiel</a:t>
            </a:r>
            <a:endParaRPr lang="pt-BR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/>
            </a:r>
            <a:br>
              <a:rPr lang="pt-BR" sz="2400" b="1" dirty="0" smtClean="0"/>
            </a:br>
            <a:r>
              <a:rPr lang="pt-BR" sz="2400" b="1" dirty="0" smtClean="0"/>
              <a:t>TRÂNSITO – NÍVEL DE SERVIÇO DE TRÁFEGO</a:t>
            </a:r>
            <a:br>
              <a:rPr lang="pt-BR" sz="2400" b="1" dirty="0" smtClean="0"/>
            </a:br>
            <a:endParaRPr lang="pt-BR" sz="2400" b="1" dirty="0"/>
          </a:p>
        </p:txBody>
      </p:sp>
      <p:pic>
        <p:nvPicPr>
          <p:cNvPr id="2050" name="Picture 2" descr="C:\Curio Fevreiro 2015\OFICINA\Indaiatuba\Doc Tec\Audiencia Pública\Indaiatuba Nivel de Servico_paisagem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8587" b="11372"/>
          <a:stretch>
            <a:fillRect/>
          </a:stretch>
        </p:blipFill>
        <p:spPr bwMode="auto">
          <a:xfrm>
            <a:off x="766532" y="712812"/>
            <a:ext cx="7837916" cy="6100563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7308304" y="2996952"/>
            <a:ext cx="2016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 smtClean="0"/>
              <a:t>Nível de Serviço de Tráfego</a:t>
            </a:r>
          </a:p>
          <a:p>
            <a:endParaRPr lang="pt-BR" sz="1000" dirty="0" smtClean="0"/>
          </a:p>
          <a:p>
            <a:r>
              <a:rPr lang="pt-BR" sz="1000" b="1" dirty="0" smtClean="0">
                <a:solidFill>
                  <a:srgbClr val="0070C0"/>
                </a:solidFill>
              </a:rPr>
              <a:t>NS = A </a:t>
            </a:r>
            <a:r>
              <a:rPr lang="pt-BR" sz="1000" dirty="0" smtClean="0"/>
              <a:t>Fluxo Livre</a:t>
            </a:r>
          </a:p>
          <a:p>
            <a:r>
              <a:rPr lang="pt-BR" sz="1000" b="1" dirty="0" smtClean="0">
                <a:solidFill>
                  <a:srgbClr val="00B050"/>
                </a:solidFill>
              </a:rPr>
              <a:t>NS = B </a:t>
            </a:r>
            <a:r>
              <a:rPr lang="pt-BR" sz="1000" dirty="0" smtClean="0"/>
              <a:t>Próximo ao Fluxo Livre</a:t>
            </a:r>
          </a:p>
          <a:p>
            <a:r>
              <a:rPr lang="pt-BR" sz="1000" b="1" dirty="0" smtClean="0">
                <a:solidFill>
                  <a:srgbClr val="FFC000"/>
                </a:solidFill>
              </a:rPr>
              <a:t>NS = C </a:t>
            </a:r>
            <a:r>
              <a:rPr lang="pt-BR" sz="1000" dirty="0" smtClean="0"/>
              <a:t>Estável</a:t>
            </a:r>
          </a:p>
          <a:p>
            <a:r>
              <a:rPr lang="pt-BR" sz="1000" b="1" dirty="0" smtClean="0">
                <a:solidFill>
                  <a:srgbClr val="FF0000"/>
                </a:solidFill>
              </a:rPr>
              <a:t>NS = D </a:t>
            </a:r>
            <a:r>
              <a:rPr lang="pt-BR" sz="1000" dirty="0" smtClean="0"/>
              <a:t>Próximo ao Instável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/>
              <a:t>SISTEMA VIÁRIO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b="1" dirty="0"/>
          </a:p>
        </p:txBody>
      </p:sp>
      <p:grpSp>
        <p:nvGrpSpPr>
          <p:cNvPr id="2" name="Grupo 25"/>
          <p:cNvGrpSpPr/>
          <p:nvPr/>
        </p:nvGrpSpPr>
        <p:grpSpPr>
          <a:xfrm>
            <a:off x="1069365" y="1670972"/>
            <a:ext cx="7175043" cy="5286420"/>
            <a:chOff x="277277" y="1454948"/>
            <a:chExt cx="7967131" cy="5862484"/>
          </a:xfrm>
        </p:grpSpPr>
        <p:grpSp>
          <p:nvGrpSpPr>
            <p:cNvPr id="6" name="Agrupar 24"/>
            <p:cNvGrpSpPr/>
            <p:nvPr/>
          </p:nvGrpSpPr>
          <p:grpSpPr>
            <a:xfrm>
              <a:off x="277277" y="1454948"/>
              <a:ext cx="7823115" cy="5862484"/>
              <a:chOff x="-49440" y="1076632"/>
              <a:chExt cx="7823115" cy="5862484"/>
            </a:xfrm>
          </p:grpSpPr>
          <p:pic>
            <p:nvPicPr>
              <p:cNvPr id="5" name="Imagem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r="14956"/>
              <a:stretch>
                <a:fillRect/>
              </a:stretch>
            </p:blipFill>
            <p:spPr>
              <a:xfrm>
                <a:off x="-2794" y="1091185"/>
                <a:ext cx="7776469" cy="5766816"/>
              </a:xfrm>
              <a:prstGeom prst="rect">
                <a:avLst/>
              </a:prstGeom>
            </p:spPr>
          </p:pic>
          <p:grpSp>
            <p:nvGrpSpPr>
              <p:cNvPr id="10" name="Agrupar 23"/>
              <p:cNvGrpSpPr/>
              <p:nvPr/>
            </p:nvGrpSpPr>
            <p:grpSpPr>
              <a:xfrm>
                <a:off x="-49440" y="1076632"/>
                <a:ext cx="7783258" cy="5862484"/>
                <a:chOff x="-49440" y="1076632"/>
                <a:chExt cx="7783258" cy="5862484"/>
              </a:xfrm>
            </p:grpSpPr>
            <p:sp>
              <p:nvSpPr>
                <p:cNvPr id="7" name="Forma livre 27"/>
                <p:cNvSpPr/>
                <p:nvPr/>
              </p:nvSpPr>
              <p:spPr>
                <a:xfrm>
                  <a:off x="607325" y="5090615"/>
                  <a:ext cx="1978926" cy="1078173"/>
                </a:xfrm>
                <a:custGeom>
                  <a:avLst/>
                  <a:gdLst>
                    <a:gd name="connsiteX0" fmla="*/ 1978926 w 1978926"/>
                    <a:gd name="connsiteY0" fmla="*/ 40943 h 1078173"/>
                    <a:gd name="connsiteX1" fmla="*/ 204717 w 1978926"/>
                    <a:gd name="connsiteY1" fmla="*/ 0 h 1078173"/>
                    <a:gd name="connsiteX2" fmla="*/ 116006 w 1978926"/>
                    <a:gd name="connsiteY2" fmla="*/ 109182 h 1078173"/>
                    <a:gd name="connsiteX3" fmla="*/ 0 w 1978926"/>
                    <a:gd name="connsiteY3" fmla="*/ 348018 h 1078173"/>
                    <a:gd name="connsiteX4" fmla="*/ 13648 w 1978926"/>
                    <a:gd name="connsiteY4" fmla="*/ 484495 h 1078173"/>
                    <a:gd name="connsiteX5" fmla="*/ 88711 w 1978926"/>
                    <a:gd name="connsiteY5" fmla="*/ 580030 h 1078173"/>
                    <a:gd name="connsiteX6" fmla="*/ 68239 w 1978926"/>
                    <a:gd name="connsiteY6" fmla="*/ 620973 h 1078173"/>
                    <a:gd name="connsiteX7" fmla="*/ 88711 w 1978926"/>
                    <a:gd name="connsiteY7" fmla="*/ 743803 h 1078173"/>
                    <a:gd name="connsiteX8" fmla="*/ 300251 w 1978926"/>
                    <a:gd name="connsiteY8" fmla="*/ 682388 h 1078173"/>
                    <a:gd name="connsiteX9" fmla="*/ 341194 w 1978926"/>
                    <a:gd name="connsiteY9" fmla="*/ 736979 h 1078173"/>
                    <a:gd name="connsiteX10" fmla="*/ 423081 w 1978926"/>
                    <a:gd name="connsiteY10" fmla="*/ 798394 h 1078173"/>
                    <a:gd name="connsiteX11" fmla="*/ 573206 w 1978926"/>
                    <a:gd name="connsiteY11" fmla="*/ 743803 h 1078173"/>
                    <a:gd name="connsiteX12" fmla="*/ 627797 w 1978926"/>
                    <a:gd name="connsiteY12" fmla="*/ 777922 h 1078173"/>
                    <a:gd name="connsiteX13" fmla="*/ 696036 w 1978926"/>
                    <a:gd name="connsiteY13" fmla="*/ 771098 h 1078173"/>
                    <a:gd name="connsiteX14" fmla="*/ 743803 w 1978926"/>
                    <a:gd name="connsiteY14" fmla="*/ 914400 h 1078173"/>
                    <a:gd name="connsiteX15" fmla="*/ 825690 w 1978926"/>
                    <a:gd name="connsiteY15" fmla="*/ 934872 h 1078173"/>
                    <a:gd name="connsiteX16" fmla="*/ 962168 w 1978926"/>
                    <a:gd name="connsiteY16" fmla="*/ 941695 h 1078173"/>
                    <a:gd name="connsiteX17" fmla="*/ 982639 w 1978926"/>
                    <a:gd name="connsiteY17" fmla="*/ 1078173 h 1078173"/>
                    <a:gd name="connsiteX18" fmla="*/ 1057702 w 1978926"/>
                    <a:gd name="connsiteY18" fmla="*/ 1044054 h 1078173"/>
                    <a:gd name="connsiteX19" fmla="*/ 1112293 w 1978926"/>
                    <a:gd name="connsiteY19" fmla="*/ 1044054 h 1078173"/>
                    <a:gd name="connsiteX20" fmla="*/ 1125941 w 1978926"/>
                    <a:gd name="connsiteY20" fmla="*/ 1009934 h 1078173"/>
                    <a:gd name="connsiteX21" fmla="*/ 1255594 w 1978926"/>
                    <a:gd name="connsiteY21" fmla="*/ 1023582 h 1078173"/>
                    <a:gd name="connsiteX22" fmla="*/ 1317009 w 1978926"/>
                    <a:gd name="connsiteY22" fmla="*/ 921224 h 1078173"/>
                    <a:gd name="connsiteX23" fmla="*/ 1439839 w 1978926"/>
                    <a:gd name="connsiteY23" fmla="*/ 934872 h 1078173"/>
                    <a:gd name="connsiteX24" fmla="*/ 1508078 w 1978926"/>
                    <a:gd name="connsiteY24" fmla="*/ 900752 h 1078173"/>
                    <a:gd name="connsiteX25" fmla="*/ 1787857 w 1978926"/>
                    <a:gd name="connsiteY25" fmla="*/ 866633 h 1078173"/>
                    <a:gd name="connsiteX26" fmla="*/ 1746914 w 1978926"/>
                    <a:gd name="connsiteY26" fmla="*/ 641445 h 1078173"/>
                    <a:gd name="connsiteX27" fmla="*/ 1719618 w 1978926"/>
                    <a:gd name="connsiteY27" fmla="*/ 504967 h 1078173"/>
                    <a:gd name="connsiteX28" fmla="*/ 1740090 w 1978926"/>
                    <a:gd name="connsiteY28" fmla="*/ 443552 h 1078173"/>
                    <a:gd name="connsiteX29" fmla="*/ 1978926 w 1978926"/>
                    <a:gd name="connsiteY29" fmla="*/ 40943 h 1078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978926" h="1078173">
                      <a:moveTo>
                        <a:pt x="1978926" y="40943"/>
                      </a:moveTo>
                      <a:lnTo>
                        <a:pt x="204717" y="0"/>
                      </a:lnTo>
                      <a:lnTo>
                        <a:pt x="116006" y="109182"/>
                      </a:lnTo>
                      <a:lnTo>
                        <a:pt x="0" y="348018"/>
                      </a:lnTo>
                      <a:lnTo>
                        <a:pt x="13648" y="484495"/>
                      </a:lnTo>
                      <a:lnTo>
                        <a:pt x="88711" y="580030"/>
                      </a:lnTo>
                      <a:lnTo>
                        <a:pt x="68239" y="620973"/>
                      </a:lnTo>
                      <a:lnTo>
                        <a:pt x="88711" y="743803"/>
                      </a:lnTo>
                      <a:lnTo>
                        <a:pt x="300251" y="682388"/>
                      </a:lnTo>
                      <a:lnTo>
                        <a:pt x="341194" y="736979"/>
                      </a:lnTo>
                      <a:lnTo>
                        <a:pt x="423081" y="798394"/>
                      </a:lnTo>
                      <a:lnTo>
                        <a:pt x="573206" y="743803"/>
                      </a:lnTo>
                      <a:lnTo>
                        <a:pt x="627797" y="777922"/>
                      </a:lnTo>
                      <a:lnTo>
                        <a:pt x="696036" y="771098"/>
                      </a:lnTo>
                      <a:lnTo>
                        <a:pt x="743803" y="914400"/>
                      </a:lnTo>
                      <a:lnTo>
                        <a:pt x="825690" y="934872"/>
                      </a:lnTo>
                      <a:lnTo>
                        <a:pt x="962168" y="941695"/>
                      </a:lnTo>
                      <a:lnTo>
                        <a:pt x="982639" y="1078173"/>
                      </a:lnTo>
                      <a:lnTo>
                        <a:pt x="1057702" y="1044054"/>
                      </a:lnTo>
                      <a:lnTo>
                        <a:pt x="1112293" y="1044054"/>
                      </a:lnTo>
                      <a:lnTo>
                        <a:pt x="1125941" y="1009934"/>
                      </a:lnTo>
                      <a:lnTo>
                        <a:pt x="1255594" y="1023582"/>
                      </a:lnTo>
                      <a:lnTo>
                        <a:pt x="1317009" y="921224"/>
                      </a:lnTo>
                      <a:lnTo>
                        <a:pt x="1439839" y="934872"/>
                      </a:lnTo>
                      <a:lnTo>
                        <a:pt x="1508078" y="900752"/>
                      </a:lnTo>
                      <a:lnTo>
                        <a:pt x="1787857" y="866633"/>
                      </a:lnTo>
                      <a:lnTo>
                        <a:pt x="1746914" y="641445"/>
                      </a:lnTo>
                      <a:lnTo>
                        <a:pt x="1719618" y="504967"/>
                      </a:lnTo>
                      <a:lnTo>
                        <a:pt x="1740090" y="443552"/>
                      </a:lnTo>
                      <a:lnTo>
                        <a:pt x="1978926" y="40943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8" name="Forma livre 1"/>
                <p:cNvSpPr/>
                <p:nvPr/>
              </p:nvSpPr>
              <p:spPr>
                <a:xfrm>
                  <a:off x="720701" y="2956373"/>
                  <a:ext cx="5194599" cy="2167943"/>
                </a:xfrm>
                <a:custGeom>
                  <a:avLst/>
                  <a:gdLst>
                    <a:gd name="connsiteX0" fmla="*/ 0 w 4341997"/>
                    <a:gd name="connsiteY0" fmla="*/ 2109291 h 2131730"/>
                    <a:gd name="connsiteX1" fmla="*/ 235612 w 4341997"/>
                    <a:gd name="connsiteY1" fmla="*/ 1750263 h 2131730"/>
                    <a:gd name="connsiteX2" fmla="*/ 589030 w 4341997"/>
                    <a:gd name="connsiteY2" fmla="*/ 1396844 h 2131730"/>
                    <a:gd name="connsiteX3" fmla="*/ 863911 w 4341997"/>
                    <a:gd name="connsiteY3" fmla="*/ 1256599 h 2131730"/>
                    <a:gd name="connsiteX4" fmla="*/ 1161231 w 4341997"/>
                    <a:gd name="connsiteY4" fmla="*/ 1099524 h 2131730"/>
                    <a:gd name="connsiteX5" fmla="*/ 1312697 w 4341997"/>
                    <a:gd name="connsiteY5" fmla="*/ 914400 h 2131730"/>
                    <a:gd name="connsiteX6" fmla="*/ 1570748 w 4341997"/>
                    <a:gd name="connsiteY6" fmla="*/ 701227 h 2131730"/>
                    <a:gd name="connsiteX7" fmla="*/ 1750262 w 4341997"/>
                    <a:gd name="connsiteY7" fmla="*/ 510493 h 2131730"/>
                    <a:gd name="connsiteX8" fmla="*/ 2092461 w 4341997"/>
                    <a:gd name="connsiteY8" fmla="*/ 347809 h 2131730"/>
                    <a:gd name="connsiteX9" fmla="*/ 2266365 w 4341997"/>
                    <a:gd name="connsiteY9" fmla="*/ 246832 h 2131730"/>
                    <a:gd name="connsiteX10" fmla="*/ 2457099 w 4341997"/>
                    <a:gd name="connsiteY10" fmla="*/ 0 h 2131730"/>
                    <a:gd name="connsiteX11" fmla="*/ 2726370 w 4341997"/>
                    <a:gd name="connsiteY11" fmla="*/ 39269 h 2131730"/>
                    <a:gd name="connsiteX12" fmla="*/ 2917104 w 4341997"/>
                    <a:gd name="connsiteY12" fmla="*/ 117806 h 2131730"/>
                    <a:gd name="connsiteX13" fmla="*/ 3023690 w 4341997"/>
                    <a:gd name="connsiteY13" fmla="*/ 106587 h 2131730"/>
                    <a:gd name="connsiteX14" fmla="*/ 3158326 w 4341997"/>
                    <a:gd name="connsiteY14" fmla="*/ 157075 h 2131730"/>
                    <a:gd name="connsiteX15" fmla="*/ 3225644 w 4341997"/>
                    <a:gd name="connsiteY15" fmla="*/ 263661 h 2131730"/>
                    <a:gd name="connsiteX16" fmla="*/ 3287352 w 4341997"/>
                    <a:gd name="connsiteY16" fmla="*/ 403907 h 2131730"/>
                    <a:gd name="connsiteX17" fmla="*/ 3607111 w 4341997"/>
                    <a:gd name="connsiteY17" fmla="*/ 488054 h 2131730"/>
                    <a:gd name="connsiteX18" fmla="*/ 3758576 w 4341997"/>
                    <a:gd name="connsiteY18" fmla="*/ 555372 h 2131730"/>
                    <a:gd name="connsiteX19" fmla="*/ 3831504 w 4341997"/>
                    <a:gd name="connsiteY19" fmla="*/ 572201 h 2131730"/>
                    <a:gd name="connsiteX20" fmla="*/ 3797845 w 4341997"/>
                    <a:gd name="connsiteY20" fmla="*/ 1497821 h 2131730"/>
                    <a:gd name="connsiteX21" fmla="*/ 4100775 w 4341997"/>
                    <a:gd name="connsiteY21" fmla="*/ 1660506 h 2131730"/>
                    <a:gd name="connsiteX22" fmla="*/ 4341997 w 4341997"/>
                    <a:gd name="connsiteY22" fmla="*/ 2131730 h 2131730"/>
                    <a:gd name="connsiteX23" fmla="*/ 1447332 w 4341997"/>
                    <a:gd name="connsiteY23" fmla="*/ 2126120 h 2131730"/>
                    <a:gd name="connsiteX24" fmla="*/ 0 w 4341997"/>
                    <a:gd name="connsiteY24" fmla="*/ 2109291 h 2131730"/>
                    <a:gd name="connsiteX0" fmla="*/ 0 w 4378211"/>
                    <a:gd name="connsiteY0" fmla="*/ 2109291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09291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02262 w 4378211"/>
                    <a:gd name="connsiteY1" fmla="*/ 190901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82160 w 4378211"/>
                    <a:gd name="connsiteY2" fmla="*/ 1971227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83606 w 4461817"/>
                    <a:gd name="connsiteY0" fmla="*/ 2145504 h 2167943"/>
                    <a:gd name="connsiteX1" fmla="*/ 110236 w 4461817"/>
                    <a:gd name="connsiteY1" fmla="*/ 2040089 h 2167943"/>
                    <a:gd name="connsiteX2" fmla="*/ 238554 w 4461817"/>
                    <a:gd name="connsiteY2" fmla="*/ 1830200 h 2167943"/>
                    <a:gd name="connsiteX3" fmla="*/ 672636 w 4461817"/>
                    <a:gd name="connsiteY3" fmla="*/ 1396844 h 2167943"/>
                    <a:gd name="connsiteX4" fmla="*/ 947517 w 4461817"/>
                    <a:gd name="connsiteY4" fmla="*/ 1256599 h 2167943"/>
                    <a:gd name="connsiteX5" fmla="*/ 1244837 w 4461817"/>
                    <a:gd name="connsiteY5" fmla="*/ 1099524 h 2167943"/>
                    <a:gd name="connsiteX6" fmla="*/ 1396303 w 4461817"/>
                    <a:gd name="connsiteY6" fmla="*/ 914400 h 2167943"/>
                    <a:gd name="connsiteX7" fmla="*/ 1654354 w 4461817"/>
                    <a:gd name="connsiteY7" fmla="*/ 701227 h 2167943"/>
                    <a:gd name="connsiteX8" fmla="*/ 1833868 w 4461817"/>
                    <a:gd name="connsiteY8" fmla="*/ 510493 h 2167943"/>
                    <a:gd name="connsiteX9" fmla="*/ 2176067 w 4461817"/>
                    <a:gd name="connsiteY9" fmla="*/ 347809 h 2167943"/>
                    <a:gd name="connsiteX10" fmla="*/ 2349971 w 4461817"/>
                    <a:gd name="connsiteY10" fmla="*/ 246832 h 2167943"/>
                    <a:gd name="connsiteX11" fmla="*/ 2540705 w 4461817"/>
                    <a:gd name="connsiteY11" fmla="*/ 0 h 2167943"/>
                    <a:gd name="connsiteX12" fmla="*/ 2809976 w 4461817"/>
                    <a:gd name="connsiteY12" fmla="*/ 39269 h 2167943"/>
                    <a:gd name="connsiteX13" fmla="*/ 3000710 w 4461817"/>
                    <a:gd name="connsiteY13" fmla="*/ 117806 h 2167943"/>
                    <a:gd name="connsiteX14" fmla="*/ 3107296 w 4461817"/>
                    <a:gd name="connsiteY14" fmla="*/ 106587 h 2167943"/>
                    <a:gd name="connsiteX15" fmla="*/ 3241932 w 4461817"/>
                    <a:gd name="connsiteY15" fmla="*/ 157075 h 2167943"/>
                    <a:gd name="connsiteX16" fmla="*/ 3309250 w 4461817"/>
                    <a:gd name="connsiteY16" fmla="*/ 263661 h 2167943"/>
                    <a:gd name="connsiteX17" fmla="*/ 3370958 w 4461817"/>
                    <a:gd name="connsiteY17" fmla="*/ 403907 h 2167943"/>
                    <a:gd name="connsiteX18" fmla="*/ 3690717 w 4461817"/>
                    <a:gd name="connsiteY18" fmla="*/ 488054 h 2167943"/>
                    <a:gd name="connsiteX19" fmla="*/ 3842182 w 4461817"/>
                    <a:gd name="connsiteY19" fmla="*/ 555372 h 2167943"/>
                    <a:gd name="connsiteX20" fmla="*/ 3915110 w 4461817"/>
                    <a:gd name="connsiteY20" fmla="*/ 572201 h 2167943"/>
                    <a:gd name="connsiteX21" fmla="*/ 3881451 w 4461817"/>
                    <a:gd name="connsiteY21" fmla="*/ 1497821 h 2167943"/>
                    <a:gd name="connsiteX22" fmla="*/ 4184381 w 4461817"/>
                    <a:gd name="connsiteY22" fmla="*/ 1660506 h 2167943"/>
                    <a:gd name="connsiteX23" fmla="*/ 4461817 w 4461817"/>
                    <a:gd name="connsiteY23" fmla="*/ 2167943 h 2167943"/>
                    <a:gd name="connsiteX24" fmla="*/ 1521884 w 4461817"/>
                    <a:gd name="connsiteY24" fmla="*/ 2153280 h 2167943"/>
                    <a:gd name="connsiteX25" fmla="*/ 83606 w 4461817"/>
                    <a:gd name="connsiteY25" fmla="*/ 2145504 h 2167943"/>
                    <a:gd name="connsiteX0" fmla="*/ 0 w 5187978"/>
                    <a:gd name="connsiteY0" fmla="*/ 2140955 h 2167943"/>
                    <a:gd name="connsiteX1" fmla="*/ 836397 w 5187978"/>
                    <a:gd name="connsiteY1" fmla="*/ 2040089 h 2167943"/>
                    <a:gd name="connsiteX2" fmla="*/ 964715 w 5187978"/>
                    <a:gd name="connsiteY2" fmla="*/ 1830200 h 2167943"/>
                    <a:gd name="connsiteX3" fmla="*/ 1398797 w 5187978"/>
                    <a:gd name="connsiteY3" fmla="*/ 1396844 h 2167943"/>
                    <a:gd name="connsiteX4" fmla="*/ 1673678 w 5187978"/>
                    <a:gd name="connsiteY4" fmla="*/ 1256599 h 2167943"/>
                    <a:gd name="connsiteX5" fmla="*/ 1970998 w 5187978"/>
                    <a:gd name="connsiteY5" fmla="*/ 1099524 h 2167943"/>
                    <a:gd name="connsiteX6" fmla="*/ 2122464 w 5187978"/>
                    <a:gd name="connsiteY6" fmla="*/ 914400 h 2167943"/>
                    <a:gd name="connsiteX7" fmla="*/ 2380515 w 5187978"/>
                    <a:gd name="connsiteY7" fmla="*/ 701227 h 2167943"/>
                    <a:gd name="connsiteX8" fmla="*/ 2560029 w 5187978"/>
                    <a:gd name="connsiteY8" fmla="*/ 510493 h 2167943"/>
                    <a:gd name="connsiteX9" fmla="*/ 2902228 w 5187978"/>
                    <a:gd name="connsiteY9" fmla="*/ 347809 h 2167943"/>
                    <a:gd name="connsiteX10" fmla="*/ 3076132 w 5187978"/>
                    <a:gd name="connsiteY10" fmla="*/ 246832 h 2167943"/>
                    <a:gd name="connsiteX11" fmla="*/ 3266866 w 5187978"/>
                    <a:gd name="connsiteY11" fmla="*/ 0 h 2167943"/>
                    <a:gd name="connsiteX12" fmla="*/ 3536137 w 5187978"/>
                    <a:gd name="connsiteY12" fmla="*/ 39269 h 2167943"/>
                    <a:gd name="connsiteX13" fmla="*/ 3726871 w 5187978"/>
                    <a:gd name="connsiteY13" fmla="*/ 117806 h 2167943"/>
                    <a:gd name="connsiteX14" fmla="*/ 3833457 w 5187978"/>
                    <a:gd name="connsiteY14" fmla="*/ 106587 h 2167943"/>
                    <a:gd name="connsiteX15" fmla="*/ 3968093 w 5187978"/>
                    <a:gd name="connsiteY15" fmla="*/ 157075 h 2167943"/>
                    <a:gd name="connsiteX16" fmla="*/ 4035411 w 5187978"/>
                    <a:gd name="connsiteY16" fmla="*/ 263661 h 2167943"/>
                    <a:gd name="connsiteX17" fmla="*/ 4097119 w 5187978"/>
                    <a:gd name="connsiteY17" fmla="*/ 403907 h 2167943"/>
                    <a:gd name="connsiteX18" fmla="*/ 4416878 w 5187978"/>
                    <a:gd name="connsiteY18" fmla="*/ 488054 h 2167943"/>
                    <a:gd name="connsiteX19" fmla="*/ 4568343 w 5187978"/>
                    <a:gd name="connsiteY19" fmla="*/ 555372 h 2167943"/>
                    <a:gd name="connsiteX20" fmla="*/ 4641271 w 5187978"/>
                    <a:gd name="connsiteY20" fmla="*/ 572201 h 2167943"/>
                    <a:gd name="connsiteX21" fmla="*/ 4607612 w 5187978"/>
                    <a:gd name="connsiteY21" fmla="*/ 1497821 h 2167943"/>
                    <a:gd name="connsiteX22" fmla="*/ 4910542 w 5187978"/>
                    <a:gd name="connsiteY22" fmla="*/ 1660506 h 2167943"/>
                    <a:gd name="connsiteX23" fmla="*/ 5187978 w 5187978"/>
                    <a:gd name="connsiteY23" fmla="*/ 2167943 h 2167943"/>
                    <a:gd name="connsiteX24" fmla="*/ 2248045 w 5187978"/>
                    <a:gd name="connsiteY24" fmla="*/ 2153280 h 2167943"/>
                    <a:gd name="connsiteX25" fmla="*/ 0 w 5187978"/>
                    <a:gd name="connsiteY25" fmla="*/ 2140955 h 2167943"/>
                    <a:gd name="connsiteX0" fmla="*/ 140089 w 5328067"/>
                    <a:gd name="connsiteY0" fmla="*/ 2140955 h 2167943"/>
                    <a:gd name="connsiteX1" fmla="*/ 318067 w 5328067"/>
                    <a:gd name="connsiteY1" fmla="*/ 2075102 h 2167943"/>
                    <a:gd name="connsiteX2" fmla="*/ 976486 w 5328067"/>
                    <a:gd name="connsiteY2" fmla="*/ 2040089 h 2167943"/>
                    <a:gd name="connsiteX3" fmla="*/ 1104804 w 5328067"/>
                    <a:gd name="connsiteY3" fmla="*/ 1830200 h 2167943"/>
                    <a:gd name="connsiteX4" fmla="*/ 1538886 w 5328067"/>
                    <a:gd name="connsiteY4" fmla="*/ 1396844 h 2167943"/>
                    <a:gd name="connsiteX5" fmla="*/ 1813767 w 5328067"/>
                    <a:gd name="connsiteY5" fmla="*/ 1256599 h 2167943"/>
                    <a:gd name="connsiteX6" fmla="*/ 2111087 w 5328067"/>
                    <a:gd name="connsiteY6" fmla="*/ 1099524 h 2167943"/>
                    <a:gd name="connsiteX7" fmla="*/ 2262553 w 5328067"/>
                    <a:gd name="connsiteY7" fmla="*/ 914400 h 2167943"/>
                    <a:gd name="connsiteX8" fmla="*/ 2520604 w 5328067"/>
                    <a:gd name="connsiteY8" fmla="*/ 701227 h 2167943"/>
                    <a:gd name="connsiteX9" fmla="*/ 2700118 w 5328067"/>
                    <a:gd name="connsiteY9" fmla="*/ 510493 h 2167943"/>
                    <a:gd name="connsiteX10" fmla="*/ 3042317 w 5328067"/>
                    <a:gd name="connsiteY10" fmla="*/ 347809 h 2167943"/>
                    <a:gd name="connsiteX11" fmla="*/ 3216221 w 5328067"/>
                    <a:gd name="connsiteY11" fmla="*/ 246832 h 2167943"/>
                    <a:gd name="connsiteX12" fmla="*/ 3406955 w 5328067"/>
                    <a:gd name="connsiteY12" fmla="*/ 0 h 2167943"/>
                    <a:gd name="connsiteX13" fmla="*/ 3676226 w 5328067"/>
                    <a:gd name="connsiteY13" fmla="*/ 39269 h 2167943"/>
                    <a:gd name="connsiteX14" fmla="*/ 3866960 w 5328067"/>
                    <a:gd name="connsiteY14" fmla="*/ 117806 h 2167943"/>
                    <a:gd name="connsiteX15" fmla="*/ 3973546 w 5328067"/>
                    <a:gd name="connsiteY15" fmla="*/ 106587 h 2167943"/>
                    <a:gd name="connsiteX16" fmla="*/ 4108182 w 5328067"/>
                    <a:gd name="connsiteY16" fmla="*/ 157075 h 2167943"/>
                    <a:gd name="connsiteX17" fmla="*/ 4175500 w 5328067"/>
                    <a:gd name="connsiteY17" fmla="*/ 263661 h 2167943"/>
                    <a:gd name="connsiteX18" fmla="*/ 4237208 w 5328067"/>
                    <a:gd name="connsiteY18" fmla="*/ 403907 h 2167943"/>
                    <a:gd name="connsiteX19" fmla="*/ 4556967 w 5328067"/>
                    <a:gd name="connsiteY19" fmla="*/ 488054 h 2167943"/>
                    <a:gd name="connsiteX20" fmla="*/ 4708432 w 5328067"/>
                    <a:gd name="connsiteY20" fmla="*/ 555372 h 2167943"/>
                    <a:gd name="connsiteX21" fmla="*/ 4781360 w 5328067"/>
                    <a:gd name="connsiteY21" fmla="*/ 572201 h 2167943"/>
                    <a:gd name="connsiteX22" fmla="*/ 4747701 w 5328067"/>
                    <a:gd name="connsiteY22" fmla="*/ 1497821 h 2167943"/>
                    <a:gd name="connsiteX23" fmla="*/ 5050631 w 5328067"/>
                    <a:gd name="connsiteY23" fmla="*/ 1660506 h 2167943"/>
                    <a:gd name="connsiteX24" fmla="*/ 5328067 w 5328067"/>
                    <a:gd name="connsiteY24" fmla="*/ 2167943 h 2167943"/>
                    <a:gd name="connsiteX25" fmla="*/ 2388134 w 5328067"/>
                    <a:gd name="connsiteY25" fmla="*/ 2153280 h 2167943"/>
                    <a:gd name="connsiteX26" fmla="*/ 140089 w 5328067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951881 w 5303462"/>
                    <a:gd name="connsiteY2" fmla="*/ 2040089 h 2167943"/>
                    <a:gd name="connsiteX3" fmla="*/ 1080199 w 5303462"/>
                    <a:gd name="connsiteY3" fmla="*/ 1830200 h 2167943"/>
                    <a:gd name="connsiteX4" fmla="*/ 1514281 w 5303462"/>
                    <a:gd name="connsiteY4" fmla="*/ 1396844 h 2167943"/>
                    <a:gd name="connsiteX5" fmla="*/ 1789162 w 5303462"/>
                    <a:gd name="connsiteY5" fmla="*/ 1256599 h 2167943"/>
                    <a:gd name="connsiteX6" fmla="*/ 2086482 w 5303462"/>
                    <a:gd name="connsiteY6" fmla="*/ 1099524 h 2167943"/>
                    <a:gd name="connsiteX7" fmla="*/ 2237948 w 5303462"/>
                    <a:gd name="connsiteY7" fmla="*/ 914400 h 2167943"/>
                    <a:gd name="connsiteX8" fmla="*/ 2495999 w 5303462"/>
                    <a:gd name="connsiteY8" fmla="*/ 701227 h 2167943"/>
                    <a:gd name="connsiteX9" fmla="*/ 2675513 w 5303462"/>
                    <a:gd name="connsiteY9" fmla="*/ 510493 h 2167943"/>
                    <a:gd name="connsiteX10" fmla="*/ 3017712 w 5303462"/>
                    <a:gd name="connsiteY10" fmla="*/ 347809 h 2167943"/>
                    <a:gd name="connsiteX11" fmla="*/ 3191616 w 5303462"/>
                    <a:gd name="connsiteY11" fmla="*/ 246832 h 2167943"/>
                    <a:gd name="connsiteX12" fmla="*/ 3382350 w 5303462"/>
                    <a:gd name="connsiteY12" fmla="*/ 0 h 2167943"/>
                    <a:gd name="connsiteX13" fmla="*/ 3651621 w 5303462"/>
                    <a:gd name="connsiteY13" fmla="*/ 39269 h 2167943"/>
                    <a:gd name="connsiteX14" fmla="*/ 3842355 w 5303462"/>
                    <a:gd name="connsiteY14" fmla="*/ 117806 h 2167943"/>
                    <a:gd name="connsiteX15" fmla="*/ 3948941 w 5303462"/>
                    <a:gd name="connsiteY15" fmla="*/ 106587 h 2167943"/>
                    <a:gd name="connsiteX16" fmla="*/ 4083577 w 5303462"/>
                    <a:gd name="connsiteY16" fmla="*/ 157075 h 2167943"/>
                    <a:gd name="connsiteX17" fmla="*/ 4150895 w 5303462"/>
                    <a:gd name="connsiteY17" fmla="*/ 263661 h 2167943"/>
                    <a:gd name="connsiteX18" fmla="*/ 4212603 w 5303462"/>
                    <a:gd name="connsiteY18" fmla="*/ 403907 h 2167943"/>
                    <a:gd name="connsiteX19" fmla="*/ 4532362 w 5303462"/>
                    <a:gd name="connsiteY19" fmla="*/ 488054 h 2167943"/>
                    <a:gd name="connsiteX20" fmla="*/ 4683827 w 5303462"/>
                    <a:gd name="connsiteY20" fmla="*/ 555372 h 2167943"/>
                    <a:gd name="connsiteX21" fmla="*/ 4756755 w 5303462"/>
                    <a:gd name="connsiteY21" fmla="*/ 572201 h 2167943"/>
                    <a:gd name="connsiteX22" fmla="*/ 4723096 w 5303462"/>
                    <a:gd name="connsiteY22" fmla="*/ 1497821 h 2167943"/>
                    <a:gd name="connsiteX23" fmla="*/ 5026026 w 5303462"/>
                    <a:gd name="connsiteY23" fmla="*/ 1660506 h 2167943"/>
                    <a:gd name="connsiteX24" fmla="*/ 5303462 w 5303462"/>
                    <a:gd name="connsiteY24" fmla="*/ 2167943 h 2167943"/>
                    <a:gd name="connsiteX25" fmla="*/ 2363529 w 5303462"/>
                    <a:gd name="connsiteY25" fmla="*/ 2153280 h 2167943"/>
                    <a:gd name="connsiteX26" fmla="*/ 115484 w 5303462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625558 w 5303462"/>
                    <a:gd name="connsiteY2" fmla="*/ 2034158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716543 w 5303462"/>
                    <a:gd name="connsiteY2" fmla="*/ 1984116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448137 w 5303462"/>
                    <a:gd name="connsiteY2" fmla="*/ 2020511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593713 w 5303462"/>
                    <a:gd name="connsiteY2" fmla="*/ 2015962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72261 w 5360239"/>
                    <a:gd name="connsiteY0" fmla="*/ 2140955 h 2167943"/>
                    <a:gd name="connsiteX1" fmla="*/ 191016 w 5360239"/>
                    <a:gd name="connsiteY1" fmla="*/ 2075102 h 2167943"/>
                    <a:gd name="connsiteX2" fmla="*/ 491266 w 5360239"/>
                    <a:gd name="connsiteY2" fmla="*/ 2025060 h 2167943"/>
                    <a:gd name="connsiteX3" fmla="*/ 650490 w 5360239"/>
                    <a:gd name="connsiteY3" fmla="*/ 2015962 h 2167943"/>
                    <a:gd name="connsiteX4" fmla="*/ 773320 w 5360239"/>
                    <a:gd name="connsiteY4" fmla="*/ 1984116 h 2167943"/>
                    <a:gd name="connsiteX5" fmla="*/ 1008658 w 5360239"/>
                    <a:gd name="connsiteY5" fmla="*/ 2040089 h 2167943"/>
                    <a:gd name="connsiteX6" fmla="*/ 1136976 w 5360239"/>
                    <a:gd name="connsiteY6" fmla="*/ 1830200 h 2167943"/>
                    <a:gd name="connsiteX7" fmla="*/ 1571058 w 5360239"/>
                    <a:gd name="connsiteY7" fmla="*/ 1396844 h 2167943"/>
                    <a:gd name="connsiteX8" fmla="*/ 1845939 w 5360239"/>
                    <a:gd name="connsiteY8" fmla="*/ 1256599 h 2167943"/>
                    <a:gd name="connsiteX9" fmla="*/ 2143259 w 5360239"/>
                    <a:gd name="connsiteY9" fmla="*/ 1099524 h 2167943"/>
                    <a:gd name="connsiteX10" fmla="*/ 2294725 w 5360239"/>
                    <a:gd name="connsiteY10" fmla="*/ 914400 h 2167943"/>
                    <a:gd name="connsiteX11" fmla="*/ 2552776 w 5360239"/>
                    <a:gd name="connsiteY11" fmla="*/ 701227 h 2167943"/>
                    <a:gd name="connsiteX12" fmla="*/ 2732290 w 5360239"/>
                    <a:gd name="connsiteY12" fmla="*/ 510493 h 2167943"/>
                    <a:gd name="connsiteX13" fmla="*/ 3074489 w 5360239"/>
                    <a:gd name="connsiteY13" fmla="*/ 347809 h 2167943"/>
                    <a:gd name="connsiteX14" fmla="*/ 3248393 w 5360239"/>
                    <a:gd name="connsiteY14" fmla="*/ 246832 h 2167943"/>
                    <a:gd name="connsiteX15" fmla="*/ 3439127 w 5360239"/>
                    <a:gd name="connsiteY15" fmla="*/ 0 h 2167943"/>
                    <a:gd name="connsiteX16" fmla="*/ 3708398 w 5360239"/>
                    <a:gd name="connsiteY16" fmla="*/ 39269 h 2167943"/>
                    <a:gd name="connsiteX17" fmla="*/ 3899132 w 5360239"/>
                    <a:gd name="connsiteY17" fmla="*/ 117806 h 2167943"/>
                    <a:gd name="connsiteX18" fmla="*/ 4005718 w 5360239"/>
                    <a:gd name="connsiteY18" fmla="*/ 106587 h 2167943"/>
                    <a:gd name="connsiteX19" fmla="*/ 4140354 w 5360239"/>
                    <a:gd name="connsiteY19" fmla="*/ 157075 h 2167943"/>
                    <a:gd name="connsiteX20" fmla="*/ 4207672 w 5360239"/>
                    <a:gd name="connsiteY20" fmla="*/ 263661 h 2167943"/>
                    <a:gd name="connsiteX21" fmla="*/ 4269380 w 5360239"/>
                    <a:gd name="connsiteY21" fmla="*/ 403907 h 2167943"/>
                    <a:gd name="connsiteX22" fmla="*/ 4589139 w 5360239"/>
                    <a:gd name="connsiteY22" fmla="*/ 488054 h 2167943"/>
                    <a:gd name="connsiteX23" fmla="*/ 4740604 w 5360239"/>
                    <a:gd name="connsiteY23" fmla="*/ 555372 h 2167943"/>
                    <a:gd name="connsiteX24" fmla="*/ 4813532 w 5360239"/>
                    <a:gd name="connsiteY24" fmla="*/ 572201 h 2167943"/>
                    <a:gd name="connsiteX25" fmla="*/ 4779873 w 5360239"/>
                    <a:gd name="connsiteY25" fmla="*/ 1497821 h 2167943"/>
                    <a:gd name="connsiteX26" fmla="*/ 5082803 w 5360239"/>
                    <a:gd name="connsiteY26" fmla="*/ 1660506 h 2167943"/>
                    <a:gd name="connsiteX27" fmla="*/ 5360239 w 5360239"/>
                    <a:gd name="connsiteY27" fmla="*/ 2167943 h 2167943"/>
                    <a:gd name="connsiteX28" fmla="*/ 2420306 w 5360239"/>
                    <a:gd name="connsiteY28" fmla="*/ 2153280 h 2167943"/>
                    <a:gd name="connsiteX29" fmla="*/ 172261 w 5360239"/>
                    <a:gd name="connsiteY29" fmla="*/ 2140955 h 2167943"/>
                    <a:gd name="connsiteX0" fmla="*/ 174810 w 5362788"/>
                    <a:gd name="connsiteY0" fmla="*/ 2140955 h 2167943"/>
                    <a:gd name="connsiteX1" fmla="*/ 184466 w 5362788"/>
                    <a:gd name="connsiteY1" fmla="*/ 2056905 h 2167943"/>
                    <a:gd name="connsiteX2" fmla="*/ 493815 w 5362788"/>
                    <a:gd name="connsiteY2" fmla="*/ 2025060 h 2167943"/>
                    <a:gd name="connsiteX3" fmla="*/ 653039 w 5362788"/>
                    <a:gd name="connsiteY3" fmla="*/ 2015962 h 2167943"/>
                    <a:gd name="connsiteX4" fmla="*/ 775869 w 5362788"/>
                    <a:gd name="connsiteY4" fmla="*/ 1984116 h 2167943"/>
                    <a:gd name="connsiteX5" fmla="*/ 1011207 w 5362788"/>
                    <a:gd name="connsiteY5" fmla="*/ 2040089 h 2167943"/>
                    <a:gd name="connsiteX6" fmla="*/ 1139525 w 5362788"/>
                    <a:gd name="connsiteY6" fmla="*/ 1830200 h 2167943"/>
                    <a:gd name="connsiteX7" fmla="*/ 1573607 w 5362788"/>
                    <a:gd name="connsiteY7" fmla="*/ 1396844 h 2167943"/>
                    <a:gd name="connsiteX8" fmla="*/ 1848488 w 5362788"/>
                    <a:gd name="connsiteY8" fmla="*/ 1256599 h 2167943"/>
                    <a:gd name="connsiteX9" fmla="*/ 2145808 w 5362788"/>
                    <a:gd name="connsiteY9" fmla="*/ 1099524 h 2167943"/>
                    <a:gd name="connsiteX10" fmla="*/ 2297274 w 5362788"/>
                    <a:gd name="connsiteY10" fmla="*/ 914400 h 2167943"/>
                    <a:gd name="connsiteX11" fmla="*/ 2555325 w 5362788"/>
                    <a:gd name="connsiteY11" fmla="*/ 701227 h 2167943"/>
                    <a:gd name="connsiteX12" fmla="*/ 2734839 w 5362788"/>
                    <a:gd name="connsiteY12" fmla="*/ 510493 h 2167943"/>
                    <a:gd name="connsiteX13" fmla="*/ 3077038 w 5362788"/>
                    <a:gd name="connsiteY13" fmla="*/ 347809 h 2167943"/>
                    <a:gd name="connsiteX14" fmla="*/ 3250942 w 5362788"/>
                    <a:gd name="connsiteY14" fmla="*/ 246832 h 2167943"/>
                    <a:gd name="connsiteX15" fmla="*/ 3441676 w 5362788"/>
                    <a:gd name="connsiteY15" fmla="*/ 0 h 2167943"/>
                    <a:gd name="connsiteX16" fmla="*/ 3710947 w 5362788"/>
                    <a:gd name="connsiteY16" fmla="*/ 39269 h 2167943"/>
                    <a:gd name="connsiteX17" fmla="*/ 3901681 w 5362788"/>
                    <a:gd name="connsiteY17" fmla="*/ 117806 h 2167943"/>
                    <a:gd name="connsiteX18" fmla="*/ 4008267 w 5362788"/>
                    <a:gd name="connsiteY18" fmla="*/ 106587 h 2167943"/>
                    <a:gd name="connsiteX19" fmla="*/ 4142903 w 5362788"/>
                    <a:gd name="connsiteY19" fmla="*/ 157075 h 2167943"/>
                    <a:gd name="connsiteX20" fmla="*/ 4210221 w 5362788"/>
                    <a:gd name="connsiteY20" fmla="*/ 263661 h 2167943"/>
                    <a:gd name="connsiteX21" fmla="*/ 4271929 w 5362788"/>
                    <a:gd name="connsiteY21" fmla="*/ 403907 h 2167943"/>
                    <a:gd name="connsiteX22" fmla="*/ 4591688 w 5362788"/>
                    <a:gd name="connsiteY22" fmla="*/ 488054 h 2167943"/>
                    <a:gd name="connsiteX23" fmla="*/ 4743153 w 5362788"/>
                    <a:gd name="connsiteY23" fmla="*/ 555372 h 2167943"/>
                    <a:gd name="connsiteX24" fmla="*/ 4816081 w 5362788"/>
                    <a:gd name="connsiteY24" fmla="*/ 572201 h 2167943"/>
                    <a:gd name="connsiteX25" fmla="*/ 4782422 w 5362788"/>
                    <a:gd name="connsiteY25" fmla="*/ 1497821 h 2167943"/>
                    <a:gd name="connsiteX26" fmla="*/ 5085352 w 5362788"/>
                    <a:gd name="connsiteY26" fmla="*/ 1660506 h 2167943"/>
                    <a:gd name="connsiteX27" fmla="*/ 5362788 w 5362788"/>
                    <a:gd name="connsiteY27" fmla="*/ 2167943 h 2167943"/>
                    <a:gd name="connsiteX28" fmla="*/ 2422855 w 5362788"/>
                    <a:gd name="connsiteY28" fmla="*/ 2153280 h 2167943"/>
                    <a:gd name="connsiteX29" fmla="*/ 174810 w 5362788"/>
                    <a:gd name="connsiteY29" fmla="*/ 2140955 h 2167943"/>
                    <a:gd name="connsiteX0" fmla="*/ 157558 w 5345536"/>
                    <a:gd name="connsiteY0" fmla="*/ 2140955 h 2167943"/>
                    <a:gd name="connsiteX1" fmla="*/ 167214 w 5345536"/>
                    <a:gd name="connsiteY1" fmla="*/ 2056905 h 2167943"/>
                    <a:gd name="connsiteX2" fmla="*/ 476563 w 5345536"/>
                    <a:gd name="connsiteY2" fmla="*/ 2025060 h 2167943"/>
                    <a:gd name="connsiteX3" fmla="*/ 635787 w 5345536"/>
                    <a:gd name="connsiteY3" fmla="*/ 2015962 h 2167943"/>
                    <a:gd name="connsiteX4" fmla="*/ 758617 w 5345536"/>
                    <a:gd name="connsiteY4" fmla="*/ 1984116 h 2167943"/>
                    <a:gd name="connsiteX5" fmla="*/ 993955 w 5345536"/>
                    <a:gd name="connsiteY5" fmla="*/ 2040089 h 2167943"/>
                    <a:gd name="connsiteX6" fmla="*/ 1122273 w 5345536"/>
                    <a:gd name="connsiteY6" fmla="*/ 1830200 h 2167943"/>
                    <a:gd name="connsiteX7" fmla="*/ 1556355 w 5345536"/>
                    <a:gd name="connsiteY7" fmla="*/ 1396844 h 2167943"/>
                    <a:gd name="connsiteX8" fmla="*/ 1831236 w 5345536"/>
                    <a:gd name="connsiteY8" fmla="*/ 1256599 h 2167943"/>
                    <a:gd name="connsiteX9" fmla="*/ 2128556 w 5345536"/>
                    <a:gd name="connsiteY9" fmla="*/ 1099524 h 2167943"/>
                    <a:gd name="connsiteX10" fmla="*/ 2280022 w 5345536"/>
                    <a:gd name="connsiteY10" fmla="*/ 914400 h 2167943"/>
                    <a:gd name="connsiteX11" fmla="*/ 2538073 w 5345536"/>
                    <a:gd name="connsiteY11" fmla="*/ 701227 h 2167943"/>
                    <a:gd name="connsiteX12" fmla="*/ 2717587 w 5345536"/>
                    <a:gd name="connsiteY12" fmla="*/ 510493 h 2167943"/>
                    <a:gd name="connsiteX13" fmla="*/ 3059786 w 5345536"/>
                    <a:gd name="connsiteY13" fmla="*/ 347809 h 2167943"/>
                    <a:gd name="connsiteX14" fmla="*/ 3233690 w 5345536"/>
                    <a:gd name="connsiteY14" fmla="*/ 246832 h 2167943"/>
                    <a:gd name="connsiteX15" fmla="*/ 3424424 w 5345536"/>
                    <a:gd name="connsiteY15" fmla="*/ 0 h 2167943"/>
                    <a:gd name="connsiteX16" fmla="*/ 3693695 w 5345536"/>
                    <a:gd name="connsiteY16" fmla="*/ 39269 h 2167943"/>
                    <a:gd name="connsiteX17" fmla="*/ 3884429 w 5345536"/>
                    <a:gd name="connsiteY17" fmla="*/ 117806 h 2167943"/>
                    <a:gd name="connsiteX18" fmla="*/ 3991015 w 5345536"/>
                    <a:gd name="connsiteY18" fmla="*/ 106587 h 2167943"/>
                    <a:gd name="connsiteX19" fmla="*/ 4125651 w 5345536"/>
                    <a:gd name="connsiteY19" fmla="*/ 157075 h 2167943"/>
                    <a:gd name="connsiteX20" fmla="*/ 4192969 w 5345536"/>
                    <a:gd name="connsiteY20" fmla="*/ 263661 h 2167943"/>
                    <a:gd name="connsiteX21" fmla="*/ 4254677 w 5345536"/>
                    <a:gd name="connsiteY21" fmla="*/ 403907 h 2167943"/>
                    <a:gd name="connsiteX22" fmla="*/ 4574436 w 5345536"/>
                    <a:gd name="connsiteY22" fmla="*/ 488054 h 2167943"/>
                    <a:gd name="connsiteX23" fmla="*/ 4725901 w 5345536"/>
                    <a:gd name="connsiteY23" fmla="*/ 555372 h 2167943"/>
                    <a:gd name="connsiteX24" fmla="*/ 4798829 w 5345536"/>
                    <a:gd name="connsiteY24" fmla="*/ 572201 h 2167943"/>
                    <a:gd name="connsiteX25" fmla="*/ 4765170 w 5345536"/>
                    <a:gd name="connsiteY25" fmla="*/ 1497821 h 2167943"/>
                    <a:gd name="connsiteX26" fmla="*/ 5068100 w 5345536"/>
                    <a:gd name="connsiteY26" fmla="*/ 1660506 h 2167943"/>
                    <a:gd name="connsiteX27" fmla="*/ 5345536 w 5345536"/>
                    <a:gd name="connsiteY27" fmla="*/ 2167943 h 2167943"/>
                    <a:gd name="connsiteX28" fmla="*/ 2405603 w 5345536"/>
                    <a:gd name="connsiteY28" fmla="*/ 2153280 h 2167943"/>
                    <a:gd name="connsiteX29" fmla="*/ 157558 w 5345536"/>
                    <a:gd name="connsiteY29" fmla="*/ 2140955 h 2167943"/>
                    <a:gd name="connsiteX0" fmla="*/ 6621 w 5194599"/>
                    <a:gd name="connsiteY0" fmla="*/ 2140955 h 2167943"/>
                    <a:gd name="connsiteX1" fmla="*/ 16277 w 5194599"/>
                    <a:gd name="connsiteY1" fmla="*/ 2056905 h 2167943"/>
                    <a:gd name="connsiteX2" fmla="*/ 325626 w 5194599"/>
                    <a:gd name="connsiteY2" fmla="*/ 2025060 h 2167943"/>
                    <a:gd name="connsiteX3" fmla="*/ 484850 w 5194599"/>
                    <a:gd name="connsiteY3" fmla="*/ 2015962 h 2167943"/>
                    <a:gd name="connsiteX4" fmla="*/ 607680 w 5194599"/>
                    <a:gd name="connsiteY4" fmla="*/ 1984116 h 2167943"/>
                    <a:gd name="connsiteX5" fmla="*/ 843018 w 5194599"/>
                    <a:gd name="connsiteY5" fmla="*/ 2040089 h 2167943"/>
                    <a:gd name="connsiteX6" fmla="*/ 971336 w 5194599"/>
                    <a:gd name="connsiteY6" fmla="*/ 1830200 h 2167943"/>
                    <a:gd name="connsiteX7" fmla="*/ 1405418 w 5194599"/>
                    <a:gd name="connsiteY7" fmla="*/ 1396844 h 2167943"/>
                    <a:gd name="connsiteX8" fmla="*/ 1680299 w 5194599"/>
                    <a:gd name="connsiteY8" fmla="*/ 1256599 h 2167943"/>
                    <a:gd name="connsiteX9" fmla="*/ 1977619 w 5194599"/>
                    <a:gd name="connsiteY9" fmla="*/ 1099524 h 2167943"/>
                    <a:gd name="connsiteX10" fmla="*/ 2129085 w 5194599"/>
                    <a:gd name="connsiteY10" fmla="*/ 914400 h 2167943"/>
                    <a:gd name="connsiteX11" fmla="*/ 2387136 w 5194599"/>
                    <a:gd name="connsiteY11" fmla="*/ 701227 h 2167943"/>
                    <a:gd name="connsiteX12" fmla="*/ 2566650 w 5194599"/>
                    <a:gd name="connsiteY12" fmla="*/ 510493 h 2167943"/>
                    <a:gd name="connsiteX13" fmla="*/ 2908849 w 5194599"/>
                    <a:gd name="connsiteY13" fmla="*/ 347809 h 2167943"/>
                    <a:gd name="connsiteX14" fmla="*/ 3082753 w 5194599"/>
                    <a:gd name="connsiteY14" fmla="*/ 246832 h 2167943"/>
                    <a:gd name="connsiteX15" fmla="*/ 3273487 w 5194599"/>
                    <a:gd name="connsiteY15" fmla="*/ 0 h 2167943"/>
                    <a:gd name="connsiteX16" fmla="*/ 3542758 w 5194599"/>
                    <a:gd name="connsiteY16" fmla="*/ 39269 h 2167943"/>
                    <a:gd name="connsiteX17" fmla="*/ 3733492 w 5194599"/>
                    <a:gd name="connsiteY17" fmla="*/ 117806 h 2167943"/>
                    <a:gd name="connsiteX18" fmla="*/ 3840078 w 5194599"/>
                    <a:gd name="connsiteY18" fmla="*/ 106587 h 2167943"/>
                    <a:gd name="connsiteX19" fmla="*/ 3974714 w 5194599"/>
                    <a:gd name="connsiteY19" fmla="*/ 157075 h 2167943"/>
                    <a:gd name="connsiteX20" fmla="*/ 4042032 w 5194599"/>
                    <a:gd name="connsiteY20" fmla="*/ 263661 h 2167943"/>
                    <a:gd name="connsiteX21" fmla="*/ 4103740 w 5194599"/>
                    <a:gd name="connsiteY21" fmla="*/ 403907 h 2167943"/>
                    <a:gd name="connsiteX22" fmla="*/ 4423499 w 5194599"/>
                    <a:gd name="connsiteY22" fmla="*/ 488054 h 2167943"/>
                    <a:gd name="connsiteX23" fmla="*/ 4574964 w 5194599"/>
                    <a:gd name="connsiteY23" fmla="*/ 555372 h 2167943"/>
                    <a:gd name="connsiteX24" fmla="*/ 4647892 w 5194599"/>
                    <a:gd name="connsiteY24" fmla="*/ 572201 h 2167943"/>
                    <a:gd name="connsiteX25" fmla="*/ 4614233 w 5194599"/>
                    <a:gd name="connsiteY25" fmla="*/ 1497821 h 2167943"/>
                    <a:gd name="connsiteX26" fmla="*/ 4917163 w 5194599"/>
                    <a:gd name="connsiteY26" fmla="*/ 1660506 h 2167943"/>
                    <a:gd name="connsiteX27" fmla="*/ 5194599 w 5194599"/>
                    <a:gd name="connsiteY27" fmla="*/ 2167943 h 2167943"/>
                    <a:gd name="connsiteX28" fmla="*/ 2254666 w 5194599"/>
                    <a:gd name="connsiteY28" fmla="*/ 2153280 h 2167943"/>
                    <a:gd name="connsiteX29" fmla="*/ 6621 w 5194599"/>
                    <a:gd name="connsiteY29" fmla="*/ 2140955 h 21679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5194599" h="2167943">
                      <a:moveTo>
                        <a:pt x="6621" y="2140955"/>
                      </a:moveTo>
                      <a:cubicBezTo>
                        <a:pt x="-19183" y="2073334"/>
                        <a:pt x="40447" y="2139910"/>
                        <a:pt x="16277" y="2056905"/>
                      </a:cubicBezTo>
                      <a:cubicBezTo>
                        <a:pt x="69444" y="2037589"/>
                        <a:pt x="249047" y="2034917"/>
                        <a:pt x="325626" y="2025060"/>
                      </a:cubicBezTo>
                      <a:cubicBezTo>
                        <a:pt x="381068" y="2004986"/>
                        <a:pt x="437841" y="2022786"/>
                        <a:pt x="484850" y="2015962"/>
                      </a:cubicBezTo>
                      <a:cubicBezTo>
                        <a:pt x="531859" y="2009138"/>
                        <a:pt x="523723" y="1980853"/>
                        <a:pt x="607680" y="1984116"/>
                      </a:cubicBezTo>
                      <a:cubicBezTo>
                        <a:pt x="691637" y="1987379"/>
                        <a:pt x="767245" y="2074082"/>
                        <a:pt x="843018" y="2040089"/>
                      </a:cubicBezTo>
                      <a:cubicBezTo>
                        <a:pt x="840299" y="2020168"/>
                        <a:pt x="928563" y="1900163"/>
                        <a:pt x="971336" y="1830200"/>
                      </a:cubicBezTo>
                      <a:lnTo>
                        <a:pt x="1405418" y="1396844"/>
                      </a:lnTo>
                      <a:lnTo>
                        <a:pt x="1680299" y="1256599"/>
                      </a:lnTo>
                      <a:lnTo>
                        <a:pt x="1977619" y="1099524"/>
                      </a:lnTo>
                      <a:lnTo>
                        <a:pt x="2129085" y="914400"/>
                      </a:lnTo>
                      <a:lnTo>
                        <a:pt x="2387136" y="701227"/>
                      </a:lnTo>
                      <a:lnTo>
                        <a:pt x="2566650" y="510493"/>
                      </a:lnTo>
                      <a:lnTo>
                        <a:pt x="2908849" y="347809"/>
                      </a:lnTo>
                      <a:lnTo>
                        <a:pt x="3082753" y="246832"/>
                      </a:lnTo>
                      <a:lnTo>
                        <a:pt x="3273487" y="0"/>
                      </a:lnTo>
                      <a:lnTo>
                        <a:pt x="3542758" y="39269"/>
                      </a:lnTo>
                      <a:lnTo>
                        <a:pt x="3733492" y="117806"/>
                      </a:lnTo>
                      <a:lnTo>
                        <a:pt x="3840078" y="106587"/>
                      </a:lnTo>
                      <a:lnTo>
                        <a:pt x="3974714" y="157075"/>
                      </a:lnTo>
                      <a:lnTo>
                        <a:pt x="4042032" y="263661"/>
                      </a:lnTo>
                      <a:lnTo>
                        <a:pt x="4103740" y="403907"/>
                      </a:lnTo>
                      <a:lnTo>
                        <a:pt x="4423499" y="488054"/>
                      </a:lnTo>
                      <a:lnTo>
                        <a:pt x="4574964" y="555372"/>
                      </a:lnTo>
                      <a:lnTo>
                        <a:pt x="4647892" y="572201"/>
                      </a:lnTo>
                      <a:lnTo>
                        <a:pt x="4614233" y="1497821"/>
                      </a:lnTo>
                      <a:lnTo>
                        <a:pt x="4917163" y="1660506"/>
                      </a:lnTo>
                      <a:lnTo>
                        <a:pt x="5194599" y="2167943"/>
                      </a:lnTo>
                      <a:lnTo>
                        <a:pt x="2254666" y="2153280"/>
                      </a:lnTo>
                      <a:lnTo>
                        <a:pt x="6621" y="2140955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23" name="Forma Livre 22"/>
                <p:cNvSpPr/>
                <p:nvPr/>
              </p:nvSpPr>
              <p:spPr>
                <a:xfrm>
                  <a:off x="-49440" y="1076632"/>
                  <a:ext cx="7783258" cy="5862484"/>
                </a:xfrm>
                <a:custGeom>
                  <a:avLst/>
                  <a:gdLst>
                    <a:gd name="connsiteX0" fmla="*/ 184355 w 7720781"/>
                    <a:gd name="connsiteY0" fmla="*/ 86278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36871 w 7720781"/>
                    <a:gd name="connsiteY0" fmla="*/ 72267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7375 w 7683910"/>
                    <a:gd name="connsiteY38" fmla="*/ 4122174 h 5862484"/>
                    <a:gd name="connsiteX39" fmla="*/ 7375 w 7683910"/>
                    <a:gd name="connsiteY39" fmla="*/ 700549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5 w 7683910"/>
                    <a:gd name="connsiteY39" fmla="*/ 700549 h 5862484"/>
                    <a:gd name="connsiteX0" fmla="*/ 16531 w 7700441"/>
                    <a:gd name="connsiteY0" fmla="*/ 722671 h 5862484"/>
                    <a:gd name="connsiteX1" fmla="*/ 1166906 w 7700441"/>
                    <a:gd name="connsiteY1" fmla="*/ 2013155 h 5862484"/>
                    <a:gd name="connsiteX2" fmla="*/ 1882202 w 7700441"/>
                    <a:gd name="connsiteY2" fmla="*/ 1364226 h 5862484"/>
                    <a:gd name="connsiteX3" fmla="*/ 1941196 w 7700441"/>
                    <a:gd name="connsiteY3" fmla="*/ 1312607 h 5862484"/>
                    <a:gd name="connsiteX4" fmla="*/ 1970693 w 7700441"/>
                    <a:gd name="connsiteY4" fmla="*/ 1290484 h 5862484"/>
                    <a:gd name="connsiteX5" fmla="*/ 3401286 w 7700441"/>
                    <a:gd name="connsiteY5" fmla="*/ 250723 h 5862484"/>
                    <a:gd name="connsiteX6" fmla="*/ 3408660 w 7700441"/>
                    <a:gd name="connsiteY6" fmla="*/ 0 h 5862484"/>
                    <a:gd name="connsiteX7" fmla="*/ 3475028 w 7700441"/>
                    <a:gd name="connsiteY7" fmla="*/ 0 h 5862484"/>
                    <a:gd name="connsiteX8" fmla="*/ 4971989 w 7700441"/>
                    <a:gd name="connsiteY8" fmla="*/ 22123 h 5862484"/>
                    <a:gd name="connsiteX9" fmla="*/ 5185841 w 7700441"/>
                    <a:gd name="connsiteY9" fmla="*/ 361336 h 5862484"/>
                    <a:gd name="connsiteX10" fmla="*/ 5908512 w 7700441"/>
                    <a:gd name="connsiteY10" fmla="*/ 523568 h 5862484"/>
                    <a:gd name="connsiteX11" fmla="*/ 6078118 w 7700441"/>
                    <a:gd name="connsiteY11" fmla="*/ 752168 h 5862484"/>
                    <a:gd name="connsiteX12" fmla="*/ 6218228 w 7700441"/>
                    <a:gd name="connsiteY12" fmla="*/ 1275736 h 5862484"/>
                    <a:gd name="connsiteX13" fmla="*/ 5960131 w 7700441"/>
                    <a:gd name="connsiteY13" fmla="*/ 1415845 h 5862484"/>
                    <a:gd name="connsiteX14" fmla="*/ 5679912 w 7700441"/>
                    <a:gd name="connsiteY14" fmla="*/ 1666568 h 5862484"/>
                    <a:gd name="connsiteX15" fmla="*/ 5886389 w 7700441"/>
                    <a:gd name="connsiteY15" fmla="*/ 1968910 h 5862484"/>
                    <a:gd name="connsiteX16" fmla="*/ 6409957 w 7700441"/>
                    <a:gd name="connsiteY16" fmla="*/ 2300749 h 5862484"/>
                    <a:gd name="connsiteX17" fmla="*/ 6852409 w 7700441"/>
                    <a:gd name="connsiteY17" fmla="*/ 1887794 h 5862484"/>
                    <a:gd name="connsiteX18" fmla="*/ 7368602 w 7700441"/>
                    <a:gd name="connsiteY18" fmla="*/ 1349478 h 5862484"/>
                    <a:gd name="connsiteX19" fmla="*/ 7545583 w 7700441"/>
                    <a:gd name="connsiteY19" fmla="*/ 1187245 h 5862484"/>
                    <a:gd name="connsiteX20" fmla="*/ 7700441 w 7700441"/>
                    <a:gd name="connsiteY20" fmla="*/ 1327355 h 5862484"/>
                    <a:gd name="connsiteX21" fmla="*/ 7700441 w 7700441"/>
                    <a:gd name="connsiteY21" fmla="*/ 5176684 h 5862484"/>
                    <a:gd name="connsiteX22" fmla="*/ 6498448 w 7700441"/>
                    <a:gd name="connsiteY22" fmla="*/ 4815349 h 5862484"/>
                    <a:gd name="connsiteX23" fmla="*/ 6218228 w 7700441"/>
                    <a:gd name="connsiteY23" fmla="*/ 4572000 h 5862484"/>
                    <a:gd name="connsiteX24" fmla="*/ 5952757 w 7700441"/>
                    <a:gd name="connsiteY24" fmla="*/ 4623620 h 5862484"/>
                    <a:gd name="connsiteX25" fmla="*/ 6085493 w 7700441"/>
                    <a:gd name="connsiteY25" fmla="*/ 5324168 h 5862484"/>
                    <a:gd name="connsiteX26" fmla="*/ 6048622 w 7700441"/>
                    <a:gd name="connsiteY26" fmla="*/ 5707626 h 5862484"/>
                    <a:gd name="connsiteX27" fmla="*/ 5834770 w 7700441"/>
                    <a:gd name="connsiteY27" fmla="*/ 5766620 h 5862484"/>
                    <a:gd name="connsiteX28" fmla="*/ 3320170 w 7700441"/>
                    <a:gd name="connsiteY28" fmla="*/ 5766620 h 5862484"/>
                    <a:gd name="connsiteX29" fmla="*/ 3312796 w 7700441"/>
                    <a:gd name="connsiteY29" fmla="*/ 5862484 h 5862484"/>
                    <a:gd name="connsiteX30" fmla="*/ 3652009 w 7700441"/>
                    <a:gd name="connsiteY30" fmla="*/ 5220929 h 5862484"/>
                    <a:gd name="connsiteX31" fmla="*/ 3615138 w 7700441"/>
                    <a:gd name="connsiteY31" fmla="*/ 4608871 h 5862484"/>
                    <a:gd name="connsiteX32" fmla="*/ 2398396 w 7700441"/>
                    <a:gd name="connsiteY32" fmla="*/ 5051323 h 5862484"/>
                    <a:gd name="connsiteX33" fmla="*/ 1719970 w 7700441"/>
                    <a:gd name="connsiteY33" fmla="*/ 5316794 h 5862484"/>
                    <a:gd name="connsiteX34" fmla="*/ 1712596 w 7700441"/>
                    <a:gd name="connsiteY34" fmla="*/ 5781368 h 5862484"/>
                    <a:gd name="connsiteX35" fmla="*/ 753951 w 7700441"/>
                    <a:gd name="connsiteY35" fmla="*/ 5759245 h 5862484"/>
                    <a:gd name="connsiteX36" fmla="*/ 377867 w 7700441"/>
                    <a:gd name="connsiteY36" fmla="*/ 5191433 h 5862484"/>
                    <a:gd name="connsiteX37" fmla="*/ 451609 w 7700441"/>
                    <a:gd name="connsiteY37" fmla="*/ 4129549 h 5862484"/>
                    <a:gd name="connsiteX38" fmla="*/ 68151 w 7700441"/>
                    <a:gd name="connsiteY38" fmla="*/ 4129548 h 5862484"/>
                    <a:gd name="connsiteX39" fmla="*/ 0 w 7700441"/>
                    <a:gd name="connsiteY39" fmla="*/ 939608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4 w 7683910"/>
                    <a:gd name="connsiteY39" fmla="*/ 724455 h 5862484"/>
                    <a:gd name="connsiteX0" fmla="*/ 11990 w 7695900"/>
                    <a:gd name="connsiteY0" fmla="*/ 722671 h 5862484"/>
                    <a:gd name="connsiteX1" fmla="*/ 1162365 w 7695900"/>
                    <a:gd name="connsiteY1" fmla="*/ 2013155 h 5862484"/>
                    <a:gd name="connsiteX2" fmla="*/ 1877661 w 7695900"/>
                    <a:gd name="connsiteY2" fmla="*/ 1364226 h 5862484"/>
                    <a:gd name="connsiteX3" fmla="*/ 1936655 w 7695900"/>
                    <a:gd name="connsiteY3" fmla="*/ 1312607 h 5862484"/>
                    <a:gd name="connsiteX4" fmla="*/ 1966152 w 7695900"/>
                    <a:gd name="connsiteY4" fmla="*/ 1290484 h 5862484"/>
                    <a:gd name="connsiteX5" fmla="*/ 3396745 w 7695900"/>
                    <a:gd name="connsiteY5" fmla="*/ 250723 h 5862484"/>
                    <a:gd name="connsiteX6" fmla="*/ 3404119 w 7695900"/>
                    <a:gd name="connsiteY6" fmla="*/ 0 h 5862484"/>
                    <a:gd name="connsiteX7" fmla="*/ 3470487 w 7695900"/>
                    <a:gd name="connsiteY7" fmla="*/ 0 h 5862484"/>
                    <a:gd name="connsiteX8" fmla="*/ 4967448 w 7695900"/>
                    <a:gd name="connsiteY8" fmla="*/ 22123 h 5862484"/>
                    <a:gd name="connsiteX9" fmla="*/ 5181300 w 7695900"/>
                    <a:gd name="connsiteY9" fmla="*/ 361336 h 5862484"/>
                    <a:gd name="connsiteX10" fmla="*/ 5903971 w 7695900"/>
                    <a:gd name="connsiteY10" fmla="*/ 523568 h 5862484"/>
                    <a:gd name="connsiteX11" fmla="*/ 6073577 w 7695900"/>
                    <a:gd name="connsiteY11" fmla="*/ 752168 h 5862484"/>
                    <a:gd name="connsiteX12" fmla="*/ 6213687 w 7695900"/>
                    <a:gd name="connsiteY12" fmla="*/ 1275736 h 5862484"/>
                    <a:gd name="connsiteX13" fmla="*/ 5955590 w 7695900"/>
                    <a:gd name="connsiteY13" fmla="*/ 1415845 h 5862484"/>
                    <a:gd name="connsiteX14" fmla="*/ 5675371 w 7695900"/>
                    <a:gd name="connsiteY14" fmla="*/ 1666568 h 5862484"/>
                    <a:gd name="connsiteX15" fmla="*/ 5881848 w 7695900"/>
                    <a:gd name="connsiteY15" fmla="*/ 1968910 h 5862484"/>
                    <a:gd name="connsiteX16" fmla="*/ 6405416 w 7695900"/>
                    <a:gd name="connsiteY16" fmla="*/ 2300749 h 5862484"/>
                    <a:gd name="connsiteX17" fmla="*/ 6847868 w 7695900"/>
                    <a:gd name="connsiteY17" fmla="*/ 1887794 h 5862484"/>
                    <a:gd name="connsiteX18" fmla="*/ 7364061 w 7695900"/>
                    <a:gd name="connsiteY18" fmla="*/ 1349478 h 5862484"/>
                    <a:gd name="connsiteX19" fmla="*/ 7541042 w 7695900"/>
                    <a:gd name="connsiteY19" fmla="*/ 1187245 h 5862484"/>
                    <a:gd name="connsiteX20" fmla="*/ 7695900 w 7695900"/>
                    <a:gd name="connsiteY20" fmla="*/ 1327355 h 5862484"/>
                    <a:gd name="connsiteX21" fmla="*/ 7695900 w 7695900"/>
                    <a:gd name="connsiteY21" fmla="*/ 5176684 h 5862484"/>
                    <a:gd name="connsiteX22" fmla="*/ 6493907 w 7695900"/>
                    <a:gd name="connsiteY22" fmla="*/ 4815349 h 5862484"/>
                    <a:gd name="connsiteX23" fmla="*/ 6213687 w 7695900"/>
                    <a:gd name="connsiteY23" fmla="*/ 4572000 h 5862484"/>
                    <a:gd name="connsiteX24" fmla="*/ 5948216 w 7695900"/>
                    <a:gd name="connsiteY24" fmla="*/ 4623620 h 5862484"/>
                    <a:gd name="connsiteX25" fmla="*/ 6080952 w 7695900"/>
                    <a:gd name="connsiteY25" fmla="*/ 5324168 h 5862484"/>
                    <a:gd name="connsiteX26" fmla="*/ 6044081 w 7695900"/>
                    <a:gd name="connsiteY26" fmla="*/ 5707626 h 5862484"/>
                    <a:gd name="connsiteX27" fmla="*/ 5830229 w 7695900"/>
                    <a:gd name="connsiteY27" fmla="*/ 5766620 h 5862484"/>
                    <a:gd name="connsiteX28" fmla="*/ 3315629 w 7695900"/>
                    <a:gd name="connsiteY28" fmla="*/ 5766620 h 5862484"/>
                    <a:gd name="connsiteX29" fmla="*/ 3308255 w 7695900"/>
                    <a:gd name="connsiteY29" fmla="*/ 5862484 h 5862484"/>
                    <a:gd name="connsiteX30" fmla="*/ 3647468 w 7695900"/>
                    <a:gd name="connsiteY30" fmla="*/ 5220929 h 5862484"/>
                    <a:gd name="connsiteX31" fmla="*/ 3610597 w 7695900"/>
                    <a:gd name="connsiteY31" fmla="*/ 4608871 h 5862484"/>
                    <a:gd name="connsiteX32" fmla="*/ 2393855 w 7695900"/>
                    <a:gd name="connsiteY32" fmla="*/ 5051323 h 5862484"/>
                    <a:gd name="connsiteX33" fmla="*/ 1715429 w 7695900"/>
                    <a:gd name="connsiteY33" fmla="*/ 5316794 h 5862484"/>
                    <a:gd name="connsiteX34" fmla="*/ 1708055 w 7695900"/>
                    <a:gd name="connsiteY34" fmla="*/ 5781368 h 5862484"/>
                    <a:gd name="connsiteX35" fmla="*/ 749410 w 7695900"/>
                    <a:gd name="connsiteY35" fmla="*/ 5759245 h 5862484"/>
                    <a:gd name="connsiteX36" fmla="*/ 373326 w 7695900"/>
                    <a:gd name="connsiteY36" fmla="*/ 5191433 h 5862484"/>
                    <a:gd name="connsiteX37" fmla="*/ 447068 w 7695900"/>
                    <a:gd name="connsiteY37" fmla="*/ 4129549 h 5862484"/>
                    <a:gd name="connsiteX38" fmla="*/ 0 w 7695900"/>
                    <a:gd name="connsiteY38" fmla="*/ 4145451 h 5862484"/>
                    <a:gd name="connsiteX39" fmla="*/ 19364 w 7695900"/>
                    <a:gd name="connsiteY39" fmla="*/ 724455 h 5862484"/>
                    <a:gd name="connsiteX0" fmla="*/ 32383 w 7716293"/>
                    <a:gd name="connsiteY0" fmla="*/ 722671 h 5862484"/>
                    <a:gd name="connsiteX1" fmla="*/ 1182758 w 7716293"/>
                    <a:gd name="connsiteY1" fmla="*/ 2013155 h 5862484"/>
                    <a:gd name="connsiteX2" fmla="*/ 1898054 w 7716293"/>
                    <a:gd name="connsiteY2" fmla="*/ 1364226 h 5862484"/>
                    <a:gd name="connsiteX3" fmla="*/ 1957048 w 7716293"/>
                    <a:gd name="connsiteY3" fmla="*/ 1312607 h 5862484"/>
                    <a:gd name="connsiteX4" fmla="*/ 1986545 w 7716293"/>
                    <a:gd name="connsiteY4" fmla="*/ 1290484 h 5862484"/>
                    <a:gd name="connsiteX5" fmla="*/ 3417138 w 7716293"/>
                    <a:gd name="connsiteY5" fmla="*/ 250723 h 5862484"/>
                    <a:gd name="connsiteX6" fmla="*/ 3424512 w 7716293"/>
                    <a:gd name="connsiteY6" fmla="*/ 0 h 5862484"/>
                    <a:gd name="connsiteX7" fmla="*/ 3490880 w 7716293"/>
                    <a:gd name="connsiteY7" fmla="*/ 0 h 5862484"/>
                    <a:gd name="connsiteX8" fmla="*/ 4987841 w 7716293"/>
                    <a:gd name="connsiteY8" fmla="*/ 22123 h 5862484"/>
                    <a:gd name="connsiteX9" fmla="*/ 5201693 w 7716293"/>
                    <a:gd name="connsiteY9" fmla="*/ 361336 h 5862484"/>
                    <a:gd name="connsiteX10" fmla="*/ 5924364 w 7716293"/>
                    <a:gd name="connsiteY10" fmla="*/ 523568 h 5862484"/>
                    <a:gd name="connsiteX11" fmla="*/ 6093970 w 7716293"/>
                    <a:gd name="connsiteY11" fmla="*/ 752168 h 5862484"/>
                    <a:gd name="connsiteX12" fmla="*/ 6234080 w 7716293"/>
                    <a:gd name="connsiteY12" fmla="*/ 1275736 h 5862484"/>
                    <a:gd name="connsiteX13" fmla="*/ 5975983 w 7716293"/>
                    <a:gd name="connsiteY13" fmla="*/ 1415845 h 5862484"/>
                    <a:gd name="connsiteX14" fmla="*/ 5695764 w 7716293"/>
                    <a:gd name="connsiteY14" fmla="*/ 1666568 h 5862484"/>
                    <a:gd name="connsiteX15" fmla="*/ 5902241 w 7716293"/>
                    <a:gd name="connsiteY15" fmla="*/ 1968910 h 5862484"/>
                    <a:gd name="connsiteX16" fmla="*/ 6425809 w 7716293"/>
                    <a:gd name="connsiteY16" fmla="*/ 2300749 h 5862484"/>
                    <a:gd name="connsiteX17" fmla="*/ 6868261 w 7716293"/>
                    <a:gd name="connsiteY17" fmla="*/ 1887794 h 5862484"/>
                    <a:gd name="connsiteX18" fmla="*/ 7384454 w 7716293"/>
                    <a:gd name="connsiteY18" fmla="*/ 1349478 h 5862484"/>
                    <a:gd name="connsiteX19" fmla="*/ 7561435 w 7716293"/>
                    <a:gd name="connsiteY19" fmla="*/ 1187245 h 5862484"/>
                    <a:gd name="connsiteX20" fmla="*/ 7716293 w 7716293"/>
                    <a:gd name="connsiteY20" fmla="*/ 1327355 h 5862484"/>
                    <a:gd name="connsiteX21" fmla="*/ 7716293 w 7716293"/>
                    <a:gd name="connsiteY21" fmla="*/ 5176684 h 5862484"/>
                    <a:gd name="connsiteX22" fmla="*/ 6514300 w 7716293"/>
                    <a:gd name="connsiteY22" fmla="*/ 4815349 h 5862484"/>
                    <a:gd name="connsiteX23" fmla="*/ 6234080 w 7716293"/>
                    <a:gd name="connsiteY23" fmla="*/ 4572000 h 5862484"/>
                    <a:gd name="connsiteX24" fmla="*/ 5968609 w 7716293"/>
                    <a:gd name="connsiteY24" fmla="*/ 4623620 h 5862484"/>
                    <a:gd name="connsiteX25" fmla="*/ 6101345 w 7716293"/>
                    <a:gd name="connsiteY25" fmla="*/ 5324168 h 5862484"/>
                    <a:gd name="connsiteX26" fmla="*/ 6064474 w 7716293"/>
                    <a:gd name="connsiteY26" fmla="*/ 5707626 h 5862484"/>
                    <a:gd name="connsiteX27" fmla="*/ 5850622 w 7716293"/>
                    <a:gd name="connsiteY27" fmla="*/ 5766620 h 5862484"/>
                    <a:gd name="connsiteX28" fmla="*/ 3336022 w 7716293"/>
                    <a:gd name="connsiteY28" fmla="*/ 5766620 h 5862484"/>
                    <a:gd name="connsiteX29" fmla="*/ 3328648 w 7716293"/>
                    <a:gd name="connsiteY29" fmla="*/ 5862484 h 5862484"/>
                    <a:gd name="connsiteX30" fmla="*/ 3667861 w 7716293"/>
                    <a:gd name="connsiteY30" fmla="*/ 5220929 h 5862484"/>
                    <a:gd name="connsiteX31" fmla="*/ 3630990 w 7716293"/>
                    <a:gd name="connsiteY31" fmla="*/ 4608871 h 5862484"/>
                    <a:gd name="connsiteX32" fmla="*/ 2414248 w 7716293"/>
                    <a:gd name="connsiteY32" fmla="*/ 5051323 h 5862484"/>
                    <a:gd name="connsiteX33" fmla="*/ 1735822 w 7716293"/>
                    <a:gd name="connsiteY33" fmla="*/ 5316794 h 5862484"/>
                    <a:gd name="connsiteX34" fmla="*/ 1728448 w 7716293"/>
                    <a:gd name="connsiteY34" fmla="*/ 5781368 h 5862484"/>
                    <a:gd name="connsiteX35" fmla="*/ 769803 w 7716293"/>
                    <a:gd name="connsiteY35" fmla="*/ 5759245 h 5862484"/>
                    <a:gd name="connsiteX36" fmla="*/ 393719 w 7716293"/>
                    <a:gd name="connsiteY36" fmla="*/ 5191433 h 5862484"/>
                    <a:gd name="connsiteX37" fmla="*/ 467461 w 7716293"/>
                    <a:gd name="connsiteY37" fmla="*/ 4129549 h 5862484"/>
                    <a:gd name="connsiteX38" fmla="*/ 20393 w 7716293"/>
                    <a:gd name="connsiteY38" fmla="*/ 4145451 h 5862484"/>
                    <a:gd name="connsiteX39" fmla="*/ 0 w 7716293"/>
                    <a:gd name="connsiteY39" fmla="*/ 724455 h 5862484"/>
                    <a:gd name="connsiteX0" fmla="*/ 51746 w 7735656"/>
                    <a:gd name="connsiteY0" fmla="*/ 722671 h 5862484"/>
                    <a:gd name="connsiteX1" fmla="*/ 1202121 w 7735656"/>
                    <a:gd name="connsiteY1" fmla="*/ 2013155 h 5862484"/>
                    <a:gd name="connsiteX2" fmla="*/ 1917417 w 7735656"/>
                    <a:gd name="connsiteY2" fmla="*/ 1364226 h 5862484"/>
                    <a:gd name="connsiteX3" fmla="*/ 1976411 w 7735656"/>
                    <a:gd name="connsiteY3" fmla="*/ 1312607 h 5862484"/>
                    <a:gd name="connsiteX4" fmla="*/ 2005908 w 7735656"/>
                    <a:gd name="connsiteY4" fmla="*/ 1290484 h 5862484"/>
                    <a:gd name="connsiteX5" fmla="*/ 3436501 w 7735656"/>
                    <a:gd name="connsiteY5" fmla="*/ 250723 h 5862484"/>
                    <a:gd name="connsiteX6" fmla="*/ 3443875 w 7735656"/>
                    <a:gd name="connsiteY6" fmla="*/ 0 h 5862484"/>
                    <a:gd name="connsiteX7" fmla="*/ 3510243 w 7735656"/>
                    <a:gd name="connsiteY7" fmla="*/ 0 h 5862484"/>
                    <a:gd name="connsiteX8" fmla="*/ 5007204 w 7735656"/>
                    <a:gd name="connsiteY8" fmla="*/ 22123 h 5862484"/>
                    <a:gd name="connsiteX9" fmla="*/ 5221056 w 7735656"/>
                    <a:gd name="connsiteY9" fmla="*/ 361336 h 5862484"/>
                    <a:gd name="connsiteX10" fmla="*/ 5943727 w 7735656"/>
                    <a:gd name="connsiteY10" fmla="*/ 523568 h 5862484"/>
                    <a:gd name="connsiteX11" fmla="*/ 6113333 w 7735656"/>
                    <a:gd name="connsiteY11" fmla="*/ 752168 h 5862484"/>
                    <a:gd name="connsiteX12" fmla="*/ 6253443 w 7735656"/>
                    <a:gd name="connsiteY12" fmla="*/ 1275736 h 5862484"/>
                    <a:gd name="connsiteX13" fmla="*/ 5995346 w 7735656"/>
                    <a:gd name="connsiteY13" fmla="*/ 1415845 h 5862484"/>
                    <a:gd name="connsiteX14" fmla="*/ 5715127 w 7735656"/>
                    <a:gd name="connsiteY14" fmla="*/ 1666568 h 5862484"/>
                    <a:gd name="connsiteX15" fmla="*/ 5921604 w 7735656"/>
                    <a:gd name="connsiteY15" fmla="*/ 1968910 h 5862484"/>
                    <a:gd name="connsiteX16" fmla="*/ 6445172 w 7735656"/>
                    <a:gd name="connsiteY16" fmla="*/ 2300749 h 5862484"/>
                    <a:gd name="connsiteX17" fmla="*/ 6887624 w 7735656"/>
                    <a:gd name="connsiteY17" fmla="*/ 1887794 h 5862484"/>
                    <a:gd name="connsiteX18" fmla="*/ 7403817 w 7735656"/>
                    <a:gd name="connsiteY18" fmla="*/ 1349478 h 5862484"/>
                    <a:gd name="connsiteX19" fmla="*/ 7580798 w 7735656"/>
                    <a:gd name="connsiteY19" fmla="*/ 1187245 h 5862484"/>
                    <a:gd name="connsiteX20" fmla="*/ 7735656 w 7735656"/>
                    <a:gd name="connsiteY20" fmla="*/ 1327355 h 5862484"/>
                    <a:gd name="connsiteX21" fmla="*/ 7735656 w 7735656"/>
                    <a:gd name="connsiteY21" fmla="*/ 5176684 h 5862484"/>
                    <a:gd name="connsiteX22" fmla="*/ 6533663 w 7735656"/>
                    <a:gd name="connsiteY22" fmla="*/ 4815349 h 5862484"/>
                    <a:gd name="connsiteX23" fmla="*/ 6253443 w 7735656"/>
                    <a:gd name="connsiteY23" fmla="*/ 4572000 h 5862484"/>
                    <a:gd name="connsiteX24" fmla="*/ 5987972 w 7735656"/>
                    <a:gd name="connsiteY24" fmla="*/ 4623620 h 5862484"/>
                    <a:gd name="connsiteX25" fmla="*/ 6120708 w 7735656"/>
                    <a:gd name="connsiteY25" fmla="*/ 5324168 h 5862484"/>
                    <a:gd name="connsiteX26" fmla="*/ 6083837 w 7735656"/>
                    <a:gd name="connsiteY26" fmla="*/ 5707626 h 5862484"/>
                    <a:gd name="connsiteX27" fmla="*/ 5869985 w 7735656"/>
                    <a:gd name="connsiteY27" fmla="*/ 5766620 h 5862484"/>
                    <a:gd name="connsiteX28" fmla="*/ 3355385 w 7735656"/>
                    <a:gd name="connsiteY28" fmla="*/ 5766620 h 5862484"/>
                    <a:gd name="connsiteX29" fmla="*/ 3348011 w 7735656"/>
                    <a:gd name="connsiteY29" fmla="*/ 5862484 h 5862484"/>
                    <a:gd name="connsiteX30" fmla="*/ 3687224 w 7735656"/>
                    <a:gd name="connsiteY30" fmla="*/ 5220929 h 5862484"/>
                    <a:gd name="connsiteX31" fmla="*/ 3650353 w 7735656"/>
                    <a:gd name="connsiteY31" fmla="*/ 4608871 h 5862484"/>
                    <a:gd name="connsiteX32" fmla="*/ 2433611 w 7735656"/>
                    <a:gd name="connsiteY32" fmla="*/ 5051323 h 5862484"/>
                    <a:gd name="connsiteX33" fmla="*/ 1755185 w 7735656"/>
                    <a:gd name="connsiteY33" fmla="*/ 5316794 h 5862484"/>
                    <a:gd name="connsiteX34" fmla="*/ 1747811 w 7735656"/>
                    <a:gd name="connsiteY34" fmla="*/ 5781368 h 5862484"/>
                    <a:gd name="connsiteX35" fmla="*/ 789166 w 7735656"/>
                    <a:gd name="connsiteY35" fmla="*/ 5759245 h 5862484"/>
                    <a:gd name="connsiteX36" fmla="*/ 413082 w 7735656"/>
                    <a:gd name="connsiteY36" fmla="*/ 5191433 h 5862484"/>
                    <a:gd name="connsiteX37" fmla="*/ 486824 w 7735656"/>
                    <a:gd name="connsiteY37" fmla="*/ 4129549 h 5862484"/>
                    <a:gd name="connsiteX38" fmla="*/ 0 w 7735656"/>
                    <a:gd name="connsiteY38" fmla="*/ 4121597 h 5862484"/>
                    <a:gd name="connsiteX39" fmla="*/ 19363 w 7735656"/>
                    <a:gd name="connsiteY39" fmla="*/ 724455 h 5862484"/>
                    <a:gd name="connsiteX0" fmla="*/ 72139 w 7756049"/>
                    <a:gd name="connsiteY0" fmla="*/ 722671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93558 w 7756049"/>
                    <a:gd name="connsiteY0" fmla="*/ 833989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85607 w 7748098"/>
                    <a:gd name="connsiteY0" fmla="*/ 833989 h 5862484"/>
                    <a:gd name="connsiteX1" fmla="*/ 1214563 w 7748098"/>
                    <a:gd name="connsiteY1" fmla="*/ 2013155 h 5862484"/>
                    <a:gd name="connsiteX2" fmla="*/ 1929859 w 7748098"/>
                    <a:gd name="connsiteY2" fmla="*/ 1364226 h 5862484"/>
                    <a:gd name="connsiteX3" fmla="*/ 1988853 w 7748098"/>
                    <a:gd name="connsiteY3" fmla="*/ 1312607 h 5862484"/>
                    <a:gd name="connsiteX4" fmla="*/ 2018350 w 7748098"/>
                    <a:gd name="connsiteY4" fmla="*/ 1290484 h 5862484"/>
                    <a:gd name="connsiteX5" fmla="*/ 3448943 w 7748098"/>
                    <a:gd name="connsiteY5" fmla="*/ 250723 h 5862484"/>
                    <a:gd name="connsiteX6" fmla="*/ 3456317 w 7748098"/>
                    <a:gd name="connsiteY6" fmla="*/ 0 h 5862484"/>
                    <a:gd name="connsiteX7" fmla="*/ 3522685 w 7748098"/>
                    <a:gd name="connsiteY7" fmla="*/ 0 h 5862484"/>
                    <a:gd name="connsiteX8" fmla="*/ 5019646 w 7748098"/>
                    <a:gd name="connsiteY8" fmla="*/ 22123 h 5862484"/>
                    <a:gd name="connsiteX9" fmla="*/ 5233498 w 7748098"/>
                    <a:gd name="connsiteY9" fmla="*/ 361336 h 5862484"/>
                    <a:gd name="connsiteX10" fmla="*/ 5956169 w 7748098"/>
                    <a:gd name="connsiteY10" fmla="*/ 523568 h 5862484"/>
                    <a:gd name="connsiteX11" fmla="*/ 6125775 w 7748098"/>
                    <a:gd name="connsiteY11" fmla="*/ 752168 h 5862484"/>
                    <a:gd name="connsiteX12" fmla="*/ 6265885 w 7748098"/>
                    <a:gd name="connsiteY12" fmla="*/ 1275736 h 5862484"/>
                    <a:gd name="connsiteX13" fmla="*/ 6007788 w 7748098"/>
                    <a:gd name="connsiteY13" fmla="*/ 1415845 h 5862484"/>
                    <a:gd name="connsiteX14" fmla="*/ 5727569 w 7748098"/>
                    <a:gd name="connsiteY14" fmla="*/ 1666568 h 5862484"/>
                    <a:gd name="connsiteX15" fmla="*/ 5934046 w 7748098"/>
                    <a:gd name="connsiteY15" fmla="*/ 1968910 h 5862484"/>
                    <a:gd name="connsiteX16" fmla="*/ 6457614 w 7748098"/>
                    <a:gd name="connsiteY16" fmla="*/ 2300749 h 5862484"/>
                    <a:gd name="connsiteX17" fmla="*/ 6900066 w 7748098"/>
                    <a:gd name="connsiteY17" fmla="*/ 1887794 h 5862484"/>
                    <a:gd name="connsiteX18" fmla="*/ 7416259 w 7748098"/>
                    <a:gd name="connsiteY18" fmla="*/ 1349478 h 5862484"/>
                    <a:gd name="connsiteX19" fmla="*/ 7593240 w 7748098"/>
                    <a:gd name="connsiteY19" fmla="*/ 1187245 h 5862484"/>
                    <a:gd name="connsiteX20" fmla="*/ 7748098 w 7748098"/>
                    <a:gd name="connsiteY20" fmla="*/ 1327355 h 5862484"/>
                    <a:gd name="connsiteX21" fmla="*/ 7748098 w 7748098"/>
                    <a:gd name="connsiteY21" fmla="*/ 5176684 h 5862484"/>
                    <a:gd name="connsiteX22" fmla="*/ 6546105 w 7748098"/>
                    <a:gd name="connsiteY22" fmla="*/ 4815349 h 5862484"/>
                    <a:gd name="connsiteX23" fmla="*/ 6265885 w 7748098"/>
                    <a:gd name="connsiteY23" fmla="*/ 4572000 h 5862484"/>
                    <a:gd name="connsiteX24" fmla="*/ 6000414 w 7748098"/>
                    <a:gd name="connsiteY24" fmla="*/ 4623620 h 5862484"/>
                    <a:gd name="connsiteX25" fmla="*/ 6133150 w 7748098"/>
                    <a:gd name="connsiteY25" fmla="*/ 5324168 h 5862484"/>
                    <a:gd name="connsiteX26" fmla="*/ 6096279 w 7748098"/>
                    <a:gd name="connsiteY26" fmla="*/ 5707626 h 5862484"/>
                    <a:gd name="connsiteX27" fmla="*/ 5882427 w 7748098"/>
                    <a:gd name="connsiteY27" fmla="*/ 5766620 h 5862484"/>
                    <a:gd name="connsiteX28" fmla="*/ 3367827 w 7748098"/>
                    <a:gd name="connsiteY28" fmla="*/ 5766620 h 5862484"/>
                    <a:gd name="connsiteX29" fmla="*/ 3360453 w 7748098"/>
                    <a:gd name="connsiteY29" fmla="*/ 5862484 h 5862484"/>
                    <a:gd name="connsiteX30" fmla="*/ 3699666 w 7748098"/>
                    <a:gd name="connsiteY30" fmla="*/ 5220929 h 5862484"/>
                    <a:gd name="connsiteX31" fmla="*/ 3662795 w 7748098"/>
                    <a:gd name="connsiteY31" fmla="*/ 4608871 h 5862484"/>
                    <a:gd name="connsiteX32" fmla="*/ 2446053 w 7748098"/>
                    <a:gd name="connsiteY32" fmla="*/ 5051323 h 5862484"/>
                    <a:gd name="connsiteX33" fmla="*/ 1767627 w 7748098"/>
                    <a:gd name="connsiteY33" fmla="*/ 5316794 h 5862484"/>
                    <a:gd name="connsiteX34" fmla="*/ 1760253 w 7748098"/>
                    <a:gd name="connsiteY34" fmla="*/ 5781368 h 5862484"/>
                    <a:gd name="connsiteX35" fmla="*/ 801608 w 7748098"/>
                    <a:gd name="connsiteY35" fmla="*/ 5759245 h 5862484"/>
                    <a:gd name="connsiteX36" fmla="*/ 425524 w 7748098"/>
                    <a:gd name="connsiteY36" fmla="*/ 5191433 h 5862484"/>
                    <a:gd name="connsiteX37" fmla="*/ 499266 w 7748098"/>
                    <a:gd name="connsiteY37" fmla="*/ 4129549 h 5862484"/>
                    <a:gd name="connsiteX38" fmla="*/ 12442 w 7748098"/>
                    <a:gd name="connsiteY38" fmla="*/ 4121597 h 5862484"/>
                    <a:gd name="connsiteX39" fmla="*/ 0 w 774809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48098 w 7811708"/>
                    <a:gd name="connsiteY21" fmla="*/ 5176684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64001 w 7811708"/>
                    <a:gd name="connsiteY21" fmla="*/ 5168733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929859 w 7779902"/>
                    <a:gd name="connsiteY2" fmla="*/ 1364226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1954739 w 7779902"/>
                    <a:gd name="connsiteY4" fmla="*/ 1115556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83258"/>
                    <a:gd name="connsiteY0" fmla="*/ 833989 h 5862484"/>
                    <a:gd name="connsiteX1" fmla="*/ 1214563 w 7783258"/>
                    <a:gd name="connsiteY1" fmla="*/ 2013155 h 5862484"/>
                    <a:gd name="connsiteX2" fmla="*/ 1540245 w 7783258"/>
                    <a:gd name="connsiteY2" fmla="*/ 1618667 h 5862484"/>
                    <a:gd name="connsiteX3" fmla="*/ 1829827 w 7783258"/>
                    <a:gd name="connsiteY3" fmla="*/ 1193337 h 5862484"/>
                    <a:gd name="connsiteX4" fmla="*/ 1954739 w 7783258"/>
                    <a:gd name="connsiteY4" fmla="*/ 1115556 h 5862484"/>
                    <a:gd name="connsiteX5" fmla="*/ 3448943 w 7783258"/>
                    <a:gd name="connsiteY5" fmla="*/ 250723 h 5862484"/>
                    <a:gd name="connsiteX6" fmla="*/ 3456317 w 7783258"/>
                    <a:gd name="connsiteY6" fmla="*/ 0 h 5862484"/>
                    <a:gd name="connsiteX7" fmla="*/ 3522685 w 7783258"/>
                    <a:gd name="connsiteY7" fmla="*/ 0 h 5862484"/>
                    <a:gd name="connsiteX8" fmla="*/ 5019646 w 7783258"/>
                    <a:gd name="connsiteY8" fmla="*/ 22123 h 5862484"/>
                    <a:gd name="connsiteX9" fmla="*/ 5233498 w 7783258"/>
                    <a:gd name="connsiteY9" fmla="*/ 361336 h 5862484"/>
                    <a:gd name="connsiteX10" fmla="*/ 5956169 w 7783258"/>
                    <a:gd name="connsiteY10" fmla="*/ 523568 h 5862484"/>
                    <a:gd name="connsiteX11" fmla="*/ 6125775 w 7783258"/>
                    <a:gd name="connsiteY11" fmla="*/ 752168 h 5862484"/>
                    <a:gd name="connsiteX12" fmla="*/ 6265885 w 7783258"/>
                    <a:gd name="connsiteY12" fmla="*/ 1275736 h 5862484"/>
                    <a:gd name="connsiteX13" fmla="*/ 6007788 w 7783258"/>
                    <a:gd name="connsiteY13" fmla="*/ 1415845 h 5862484"/>
                    <a:gd name="connsiteX14" fmla="*/ 5727569 w 7783258"/>
                    <a:gd name="connsiteY14" fmla="*/ 1666568 h 5862484"/>
                    <a:gd name="connsiteX15" fmla="*/ 5934046 w 7783258"/>
                    <a:gd name="connsiteY15" fmla="*/ 1968910 h 5862484"/>
                    <a:gd name="connsiteX16" fmla="*/ 6457614 w 7783258"/>
                    <a:gd name="connsiteY16" fmla="*/ 2300749 h 5862484"/>
                    <a:gd name="connsiteX17" fmla="*/ 6900066 w 7783258"/>
                    <a:gd name="connsiteY17" fmla="*/ 1887794 h 5862484"/>
                    <a:gd name="connsiteX18" fmla="*/ 7416259 w 7783258"/>
                    <a:gd name="connsiteY18" fmla="*/ 1349478 h 5862484"/>
                    <a:gd name="connsiteX19" fmla="*/ 7593240 w 7783258"/>
                    <a:gd name="connsiteY19" fmla="*/ 1187245 h 5862484"/>
                    <a:gd name="connsiteX20" fmla="*/ 7779902 w 7783258"/>
                    <a:gd name="connsiteY20" fmla="*/ 1343258 h 5862484"/>
                    <a:gd name="connsiteX21" fmla="*/ 7781930 w 7783258"/>
                    <a:gd name="connsiteY21" fmla="*/ 5168733 h 5862484"/>
                    <a:gd name="connsiteX22" fmla="*/ 6546105 w 7783258"/>
                    <a:gd name="connsiteY22" fmla="*/ 4815349 h 5862484"/>
                    <a:gd name="connsiteX23" fmla="*/ 6265885 w 7783258"/>
                    <a:gd name="connsiteY23" fmla="*/ 4572000 h 5862484"/>
                    <a:gd name="connsiteX24" fmla="*/ 6000414 w 7783258"/>
                    <a:gd name="connsiteY24" fmla="*/ 4623620 h 5862484"/>
                    <a:gd name="connsiteX25" fmla="*/ 6133150 w 7783258"/>
                    <a:gd name="connsiteY25" fmla="*/ 5324168 h 5862484"/>
                    <a:gd name="connsiteX26" fmla="*/ 6096279 w 7783258"/>
                    <a:gd name="connsiteY26" fmla="*/ 5707626 h 5862484"/>
                    <a:gd name="connsiteX27" fmla="*/ 5882427 w 7783258"/>
                    <a:gd name="connsiteY27" fmla="*/ 5766620 h 5862484"/>
                    <a:gd name="connsiteX28" fmla="*/ 3367827 w 7783258"/>
                    <a:gd name="connsiteY28" fmla="*/ 5766620 h 5862484"/>
                    <a:gd name="connsiteX29" fmla="*/ 3360453 w 7783258"/>
                    <a:gd name="connsiteY29" fmla="*/ 5862484 h 5862484"/>
                    <a:gd name="connsiteX30" fmla="*/ 3699666 w 7783258"/>
                    <a:gd name="connsiteY30" fmla="*/ 5220929 h 5862484"/>
                    <a:gd name="connsiteX31" fmla="*/ 3662795 w 7783258"/>
                    <a:gd name="connsiteY31" fmla="*/ 4608871 h 5862484"/>
                    <a:gd name="connsiteX32" fmla="*/ 2446053 w 7783258"/>
                    <a:gd name="connsiteY32" fmla="*/ 5051323 h 5862484"/>
                    <a:gd name="connsiteX33" fmla="*/ 1767627 w 7783258"/>
                    <a:gd name="connsiteY33" fmla="*/ 5316794 h 5862484"/>
                    <a:gd name="connsiteX34" fmla="*/ 1760253 w 7783258"/>
                    <a:gd name="connsiteY34" fmla="*/ 5781368 h 5862484"/>
                    <a:gd name="connsiteX35" fmla="*/ 801608 w 7783258"/>
                    <a:gd name="connsiteY35" fmla="*/ 5759245 h 5862484"/>
                    <a:gd name="connsiteX36" fmla="*/ 425524 w 7783258"/>
                    <a:gd name="connsiteY36" fmla="*/ 5191433 h 5862484"/>
                    <a:gd name="connsiteX37" fmla="*/ 499266 w 7783258"/>
                    <a:gd name="connsiteY37" fmla="*/ 4129549 h 5862484"/>
                    <a:gd name="connsiteX38" fmla="*/ 12442 w 7783258"/>
                    <a:gd name="connsiteY38" fmla="*/ 4121597 h 5862484"/>
                    <a:gd name="connsiteX39" fmla="*/ 0 w 7783258"/>
                    <a:gd name="connsiteY39" fmla="*/ 947092 h 58624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7783258" h="5862484">
                      <a:moveTo>
                        <a:pt x="485607" y="833989"/>
                      </a:moveTo>
                      <a:lnTo>
                        <a:pt x="1214563" y="2013155"/>
                      </a:lnTo>
                      <a:lnTo>
                        <a:pt x="1540245" y="1618667"/>
                      </a:lnTo>
                      <a:cubicBezTo>
                        <a:pt x="1559910" y="1601461"/>
                        <a:pt x="1760745" y="1277189"/>
                        <a:pt x="1829827" y="1193337"/>
                      </a:cubicBezTo>
                      <a:cubicBezTo>
                        <a:pt x="1898909" y="1109485"/>
                        <a:pt x="1684886" y="1272658"/>
                        <a:pt x="1954739" y="1115556"/>
                      </a:cubicBezTo>
                      <a:cubicBezTo>
                        <a:pt x="2224592" y="958454"/>
                        <a:pt x="2969428" y="549602"/>
                        <a:pt x="3448943" y="250723"/>
                      </a:cubicBezTo>
                      <a:lnTo>
                        <a:pt x="3456317" y="0"/>
                      </a:lnTo>
                      <a:lnTo>
                        <a:pt x="3522685" y="0"/>
                      </a:lnTo>
                      <a:lnTo>
                        <a:pt x="5019646" y="22123"/>
                      </a:lnTo>
                      <a:lnTo>
                        <a:pt x="5233498" y="361336"/>
                      </a:lnTo>
                      <a:lnTo>
                        <a:pt x="5956169" y="523568"/>
                      </a:lnTo>
                      <a:lnTo>
                        <a:pt x="6125775" y="752168"/>
                      </a:lnTo>
                      <a:lnTo>
                        <a:pt x="6265885" y="1275736"/>
                      </a:lnTo>
                      <a:lnTo>
                        <a:pt x="6007788" y="1415845"/>
                      </a:lnTo>
                      <a:lnTo>
                        <a:pt x="5727569" y="1666568"/>
                      </a:lnTo>
                      <a:lnTo>
                        <a:pt x="5934046" y="1968910"/>
                      </a:lnTo>
                      <a:lnTo>
                        <a:pt x="6457614" y="2300749"/>
                      </a:lnTo>
                      <a:lnTo>
                        <a:pt x="6900066" y="1887794"/>
                      </a:lnTo>
                      <a:lnTo>
                        <a:pt x="7416259" y="1349478"/>
                      </a:lnTo>
                      <a:lnTo>
                        <a:pt x="7593240" y="1187245"/>
                      </a:lnTo>
                      <a:lnTo>
                        <a:pt x="7779902" y="1343258"/>
                      </a:lnTo>
                      <a:cubicBezTo>
                        <a:pt x="7774602" y="2618416"/>
                        <a:pt x="7787230" y="3893575"/>
                        <a:pt x="7781930" y="5168733"/>
                      </a:cubicBezTo>
                      <a:lnTo>
                        <a:pt x="6546105" y="4815349"/>
                      </a:lnTo>
                      <a:lnTo>
                        <a:pt x="6265885" y="4572000"/>
                      </a:lnTo>
                      <a:lnTo>
                        <a:pt x="6000414" y="4623620"/>
                      </a:lnTo>
                      <a:lnTo>
                        <a:pt x="6133150" y="5324168"/>
                      </a:lnTo>
                      <a:lnTo>
                        <a:pt x="6096279" y="5707626"/>
                      </a:lnTo>
                      <a:lnTo>
                        <a:pt x="5882427" y="5766620"/>
                      </a:lnTo>
                      <a:lnTo>
                        <a:pt x="3367827" y="5766620"/>
                      </a:lnTo>
                      <a:lnTo>
                        <a:pt x="3360453" y="5862484"/>
                      </a:lnTo>
                      <a:lnTo>
                        <a:pt x="3699666" y="5220929"/>
                      </a:lnTo>
                      <a:lnTo>
                        <a:pt x="3662795" y="4608871"/>
                      </a:lnTo>
                      <a:lnTo>
                        <a:pt x="2446053" y="5051323"/>
                      </a:lnTo>
                      <a:lnTo>
                        <a:pt x="1767627" y="5316794"/>
                      </a:lnTo>
                      <a:lnTo>
                        <a:pt x="1760253" y="5781368"/>
                      </a:lnTo>
                      <a:lnTo>
                        <a:pt x="801608" y="5759245"/>
                      </a:lnTo>
                      <a:lnTo>
                        <a:pt x="425524" y="5191433"/>
                      </a:lnTo>
                      <a:lnTo>
                        <a:pt x="499266" y="4129549"/>
                      </a:lnTo>
                      <a:lnTo>
                        <a:pt x="12442" y="4121597"/>
                      </a:lnTo>
                      <a:cubicBezTo>
                        <a:pt x="8295" y="3063429"/>
                        <a:pt x="4147" y="2005260"/>
                        <a:pt x="0" y="947092"/>
                      </a:cubicBezTo>
                    </a:path>
                  </a:pathLst>
                </a:custGeom>
                <a:solidFill>
                  <a:srgbClr val="C00000">
                    <a:alpha val="2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/>
                </a:p>
              </p:txBody>
            </p:sp>
          </p:grpSp>
        </p:grpSp>
        <p:sp>
          <p:nvSpPr>
            <p:cNvPr id="9" name="CaixaDeTexto 8"/>
            <p:cNvSpPr txBox="1"/>
            <p:nvPr/>
          </p:nvSpPr>
          <p:spPr>
            <a:xfrm>
              <a:off x="6541356" y="2420888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3976914" y="6237312"/>
              <a:ext cx="2028689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2987824" y="4613935"/>
              <a:ext cx="1874242" cy="543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FFFF00"/>
                  </a:solidFill>
                  <a:latin typeface="DIN-Medium" panose="020B0500000000000000" pitchFamily="34" charset="0"/>
                </a:rPr>
                <a:t>ZONA CONSOLIDADA</a:t>
              </a:r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2536754" y="2492896"/>
              <a:ext cx="2029618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5993138" y="4633972"/>
              <a:ext cx="2091355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1788828" y="160963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2148868" y="665019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</p:grpSp>
      <p:graphicFrame>
        <p:nvGraphicFramePr>
          <p:cNvPr id="24" name="Tabela 23"/>
          <p:cNvGraphicFramePr>
            <a:graphicFrameLocks noGrp="1"/>
          </p:cNvGraphicFramePr>
          <p:nvPr/>
        </p:nvGraphicFramePr>
        <p:xfrm>
          <a:off x="611561" y="37172"/>
          <a:ext cx="8064896" cy="151216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997727"/>
                <a:gridCol w="3042832"/>
                <a:gridCol w="3024337"/>
              </a:tblGrid>
              <a:tr h="338614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MACROZONA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CARACTERÍSTICA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DIRETRIZES PDMUS</a:t>
                      </a:r>
                      <a:endParaRPr lang="pt-BR" sz="1200" dirty="0"/>
                    </a:p>
                  </a:txBody>
                  <a:tcPr anchor="ctr"/>
                </a:tc>
              </a:tr>
              <a:tr h="338614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EXPANSÃO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Urbanização recente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00B050"/>
                          </a:solidFill>
                        </a:rPr>
                        <a:t>DIRETRIZES VIÁRIAS ESTRUTURAIS</a:t>
                      </a:r>
                      <a:endParaRPr lang="pt-BR" sz="1300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CONSOLIDAÇÃO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condomínios e glebas não urbanizadas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CONECTIVIDADE DA MALHA VIÁRIA</a:t>
                      </a:r>
                      <a:endParaRPr lang="pt-BR" sz="13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CONSOLIDADA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urbanizada consolidada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FFC000"/>
                          </a:solidFill>
                        </a:rPr>
                        <a:t>SOLUÇÕES PONTUAIS </a:t>
                      </a:r>
                      <a:endParaRPr lang="pt-BR" sz="1300" dirty="0">
                        <a:solidFill>
                          <a:srgbClr val="FFC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4681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>
                <a:solidFill>
                  <a:srgbClr val="00B050"/>
                </a:solidFill>
              </a:rPr>
              <a:t>ZONA DE EXPANSÃO</a:t>
            </a:r>
            <a:endParaRPr lang="pt-BR" dirty="0" smtClean="0"/>
          </a:p>
          <a:p>
            <a:pPr algn="ctr">
              <a:buNone/>
            </a:pPr>
            <a:r>
              <a:rPr lang="pt-BR" b="1" dirty="0" smtClean="0">
                <a:solidFill>
                  <a:srgbClr val="00B050"/>
                </a:solidFill>
              </a:rPr>
              <a:t>DIRETRIZES VIÁRIAS ESTRUTURAIS</a:t>
            </a:r>
            <a:endParaRPr lang="pt-BR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VETORES DE EXPANSÃO URBANA</a:t>
            </a:r>
            <a:endParaRPr lang="pt-BR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128" y="886778"/>
            <a:ext cx="8770360" cy="5857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692696"/>
          <a:ext cx="82296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8616"/>
                <a:gridCol w="2808312"/>
                <a:gridCol w="29626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VETOR DE EXPANSÃO URBANA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VOCAÇÃO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PRINCIPAIS COMPONENTES</a:t>
                      </a:r>
                      <a:endParaRPr lang="pt-BR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Vetor de expansão urbana Sudoeste</a:t>
                      </a:r>
                      <a:endParaRPr lang="pt-BR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Habitação emprego e renda</a:t>
                      </a:r>
                      <a:endParaRPr lang="pt-BR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Parque Campo Bonito   (MCMV)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Distrito Industrial EUROPARK</a:t>
                      </a:r>
                      <a:endParaRPr lang="pt-BR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4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Vetor de expansão urbana Norte/Nordeste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Residencial, comércio e serviços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kern="1200" dirty="0" smtClean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Empreendimentos imobiliários mistos</a:t>
                      </a:r>
                      <a:endParaRPr lang="pt-BR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Vetor de expansão urbana Sudeste</a:t>
                      </a:r>
                      <a:endParaRPr lang="pt-BR" sz="14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Residencial, comércio, serviços, e logística associada a Viracopos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Loteamento Fazenda Pimenta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Porto Seco/Área Alfandegada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VETORES DE EXPANSÃO URBANA</a:t>
            </a:r>
            <a:endParaRPr lang="pt-BR" sz="24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b="6668"/>
          <a:stretch>
            <a:fillRect/>
          </a:stretch>
        </p:blipFill>
        <p:spPr bwMode="auto">
          <a:xfrm>
            <a:off x="1403648" y="2952979"/>
            <a:ext cx="6192688" cy="3860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>
              <a:buNone/>
            </a:pPr>
            <a:endParaRPr lang="pt-BR" sz="2000" b="1" dirty="0" smtClean="0"/>
          </a:p>
          <a:p>
            <a:pPr algn="ctr">
              <a:buNone/>
            </a:pPr>
            <a:r>
              <a:rPr lang="pt-BR" sz="2000" b="1" dirty="0" smtClean="0">
                <a:solidFill>
                  <a:srgbClr val="FF0000"/>
                </a:solidFill>
              </a:rPr>
              <a:t>VETOR DE EMPREGO E RENDA</a:t>
            </a:r>
          </a:p>
          <a:p>
            <a:pPr>
              <a:buNone/>
            </a:pPr>
            <a:endParaRPr lang="pt-BR" sz="2000" b="1" dirty="0" smtClean="0"/>
          </a:p>
          <a:p>
            <a:r>
              <a:rPr lang="pt-BR" sz="2000" b="1" dirty="0"/>
              <a:t>Parque Campo Bonito </a:t>
            </a:r>
            <a:r>
              <a:rPr lang="pt-BR" sz="2000" b="1" dirty="0" smtClean="0"/>
              <a:t>  (MCMV)</a:t>
            </a:r>
          </a:p>
          <a:p>
            <a:pPr lvl="1"/>
            <a:r>
              <a:rPr lang="pt-BR" sz="1600" dirty="0" smtClean="0"/>
              <a:t>1º Fase : 3.000 mil unidades habitacionais (15 mil habitantes)</a:t>
            </a:r>
          </a:p>
          <a:p>
            <a:pPr lvl="1"/>
            <a:r>
              <a:rPr lang="pt-BR" sz="1600" dirty="0" smtClean="0"/>
              <a:t>2º Fase : 2.000 mil unidades habitacionais</a:t>
            </a:r>
          </a:p>
          <a:p>
            <a:endParaRPr lang="pt-BR" sz="2000" dirty="0"/>
          </a:p>
          <a:p>
            <a:endParaRPr lang="pt-BR" sz="2000" dirty="0" smtClean="0"/>
          </a:p>
          <a:p>
            <a:r>
              <a:rPr lang="pt-BR" sz="2000" b="1" dirty="0" smtClean="0"/>
              <a:t>EUROPARK ou </a:t>
            </a:r>
            <a:r>
              <a:rPr lang="pt-BR" sz="2000" b="1" dirty="0"/>
              <a:t>novo Distrito Industrial </a:t>
            </a:r>
            <a:endParaRPr lang="pt-BR" sz="2000" b="1" dirty="0" smtClean="0"/>
          </a:p>
          <a:p>
            <a:pPr lvl="1"/>
            <a:r>
              <a:rPr lang="pt-BR" sz="1600" dirty="0" smtClean="0"/>
              <a:t>286 </a:t>
            </a:r>
            <a:r>
              <a:rPr lang="pt-BR" sz="1600" dirty="0"/>
              <a:t>lotes e área </a:t>
            </a:r>
            <a:r>
              <a:rPr lang="pt-BR" sz="1600" dirty="0" smtClean="0"/>
              <a:t>de </a:t>
            </a:r>
            <a:r>
              <a:rPr lang="pt-BR" sz="1600" dirty="0"/>
              <a:t>569 mil </a:t>
            </a:r>
            <a:r>
              <a:rPr lang="pt-BR" sz="1600" dirty="0" smtClean="0"/>
              <a:t>m²</a:t>
            </a:r>
          </a:p>
          <a:p>
            <a:pPr lvl="1"/>
            <a:r>
              <a:rPr lang="pt-BR" sz="1600" dirty="0" smtClean="0"/>
              <a:t>Infraestrutura: </a:t>
            </a:r>
            <a:r>
              <a:rPr lang="pt-BR" sz="1600" dirty="0"/>
              <a:t>água, luz, esgoto, sistema viário pavimentado, fibra óptica e sistema de gás natural da </a:t>
            </a:r>
            <a:r>
              <a:rPr lang="pt-BR" sz="1600" dirty="0" smtClean="0"/>
              <a:t>Comgás, acesso à SP 075, aeroporto de Viracopos e Sistema Bandeirantes / Anhanguera</a:t>
            </a:r>
          </a:p>
          <a:p>
            <a:pPr>
              <a:buNone/>
            </a:pPr>
            <a:endParaRPr lang="pt-BR" sz="2000" dirty="0" smtClean="0"/>
          </a:p>
          <a:p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</a:rPr>
              <a:t>VETOR DE EXPANSÃO URBANA SUDOESTE</a:t>
            </a:r>
            <a:endParaRPr lang="pt-BR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08720"/>
            <a:ext cx="8191088" cy="589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866926"/>
            <a:ext cx="2520280" cy="706090"/>
          </a:xfrm>
        </p:spPr>
        <p:txBody>
          <a:bodyPr>
            <a:noAutofit/>
          </a:bodyPr>
          <a:lstStyle/>
          <a:p>
            <a:pPr algn="l"/>
            <a:r>
              <a:rPr lang="pt-BR" sz="1600" b="1" dirty="0" smtClean="0">
                <a:solidFill>
                  <a:srgbClr val="FF0000"/>
                </a:solidFill>
                <a:ea typeface="Times New Roman"/>
                <a:cs typeface="Arial"/>
              </a:rPr>
              <a:t>Diretriz viária no entorno do Parque Natural do </a:t>
            </a:r>
            <a:r>
              <a:rPr lang="pt-BR" sz="1600" b="1" dirty="0" err="1" smtClean="0">
                <a:solidFill>
                  <a:srgbClr val="FF0000"/>
                </a:solidFill>
                <a:ea typeface="Times New Roman"/>
                <a:cs typeface="Arial"/>
              </a:rPr>
              <a:t>Buru</a:t>
            </a:r>
            <a:endParaRPr lang="pt-BR" sz="1600" b="1" dirty="0">
              <a:solidFill>
                <a:srgbClr val="FF0000"/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VETOR DE EXPANSÃO URBANA SUDOESTE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DIRETRIZ VIÁRIA PROPOSTA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354" y="957583"/>
            <a:ext cx="8574126" cy="566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VETOR DE EXPANSÃO URBANA SUDOESTE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DIRETRIZ VIÁRIA PROPOSTA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pt-BR" sz="2400" b="1" dirty="0" smtClean="0"/>
              <a:t>VETOR DE EXPANSÃO URBANA SUDOESTE</a:t>
            </a:r>
            <a:br>
              <a:rPr lang="pt-BR" sz="2400" b="1" dirty="0" smtClean="0"/>
            </a:br>
            <a:r>
              <a:rPr lang="pt-BR" sz="2400" b="1" dirty="0" smtClean="0">
                <a:solidFill>
                  <a:srgbClr val="FF0000"/>
                </a:solidFill>
              </a:rPr>
              <a:t>DIRETRIZ VIÁRIA PROPOSTA: </a:t>
            </a:r>
            <a:r>
              <a:rPr lang="pt-BR" sz="2400" b="1" dirty="0" smtClean="0">
                <a:solidFill>
                  <a:srgbClr val="FF0000"/>
                </a:solidFill>
                <a:ea typeface="Times New Roman"/>
                <a:cs typeface="Arial"/>
              </a:rPr>
              <a:t>PARQUE NATURAL DO BURU</a:t>
            </a:r>
            <a:endParaRPr lang="pt-BR" sz="2400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lvl="0"/>
            <a:endParaRPr lang="pt-BR" sz="1400" dirty="0" smtClean="0"/>
          </a:p>
          <a:p>
            <a:pPr lvl="0"/>
            <a:r>
              <a:rPr lang="pt-BR" sz="1600" dirty="0" smtClean="0"/>
              <a:t>Duas </a:t>
            </a:r>
            <a:r>
              <a:rPr lang="pt-BR" sz="1600" dirty="0"/>
              <a:t>pistas, separadas pela APP do Córrego do </a:t>
            </a:r>
            <a:r>
              <a:rPr lang="pt-BR" sz="1600" dirty="0" err="1" smtClean="0"/>
              <a:t>Buru</a:t>
            </a:r>
            <a:endParaRPr lang="pt-BR" sz="1600" dirty="0" smtClean="0"/>
          </a:p>
          <a:p>
            <a:pPr lvl="0"/>
            <a:r>
              <a:rPr lang="pt-BR" sz="1600" dirty="0" smtClean="0"/>
              <a:t>Três faixas de tráfego por sentido</a:t>
            </a:r>
          </a:p>
          <a:p>
            <a:pPr lvl="0"/>
            <a:r>
              <a:rPr lang="pt-BR" sz="1600" dirty="0" smtClean="0"/>
              <a:t>Ciclovia em toda extensão da via</a:t>
            </a:r>
          </a:p>
          <a:p>
            <a:pPr lvl="0"/>
            <a:r>
              <a:rPr lang="pt-BR" sz="1600" dirty="0" smtClean="0"/>
              <a:t>Parque Ecológico na APP</a:t>
            </a:r>
          </a:p>
          <a:p>
            <a:pPr lvl="0"/>
            <a:r>
              <a:rPr lang="pt-BR" sz="1600" dirty="0" smtClean="0"/>
              <a:t>Largura total de cada pista de 18m (3 faixas + calçadas + ciclovia)</a:t>
            </a:r>
          </a:p>
          <a:p>
            <a:pPr lvl="0">
              <a:buNone/>
            </a:pPr>
            <a:endParaRPr lang="pt-BR" dirty="0" smtClean="0"/>
          </a:p>
          <a:p>
            <a:pPr lvl="0">
              <a:buNone/>
            </a:pPr>
            <a:endParaRPr lang="pt-BR" dirty="0" smtClean="0"/>
          </a:p>
          <a:p>
            <a:pPr lvl="0"/>
            <a:endParaRPr lang="pt-BR" dirty="0" smtClean="0"/>
          </a:p>
          <a:p>
            <a:pPr lvl="0"/>
            <a:endParaRPr lang="pt-BR" dirty="0" smtClean="0"/>
          </a:p>
          <a:p>
            <a:pPr lvl="0"/>
            <a:endParaRPr lang="pt-BR" dirty="0" smtClean="0"/>
          </a:p>
          <a:p>
            <a:pPr lvl="0"/>
            <a:endParaRPr lang="pt-BR" dirty="0" smtClean="0"/>
          </a:p>
          <a:p>
            <a:pPr lvl="0"/>
            <a:endParaRPr lang="pt-BR" dirty="0" smtClean="0"/>
          </a:p>
          <a:p>
            <a:pPr lvl="0"/>
            <a:endParaRPr lang="pt-BR" dirty="0" smtClean="0"/>
          </a:p>
          <a:p>
            <a:pPr>
              <a:buNone/>
            </a:pPr>
            <a:endParaRPr lang="pt-BR" sz="14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827583" y="3696121"/>
          <a:ext cx="7488833" cy="147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3768419"/>
                <a:gridCol w="249627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PISTA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SENTIDO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COMPONENTES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Oeste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Rod. </a:t>
                      </a:r>
                      <a:r>
                        <a:rPr lang="pt-BR" sz="1600" dirty="0"/>
                        <a:t>João </a:t>
                      </a:r>
                      <a:r>
                        <a:rPr lang="pt-BR" sz="1600" dirty="0" err="1"/>
                        <a:t>Ceccon</a:t>
                      </a:r>
                      <a:r>
                        <a:rPr lang="pt-BR" sz="1600" dirty="0"/>
                        <a:t> - Av. Frederico João </a:t>
                      </a:r>
                      <a:r>
                        <a:rPr lang="pt-BR" sz="1600" dirty="0" err="1"/>
                        <a:t>Heer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Al. </a:t>
                      </a:r>
                      <a:r>
                        <a:rPr lang="pt-BR" sz="1600" dirty="0"/>
                        <a:t>do </a:t>
                      </a:r>
                      <a:r>
                        <a:rPr lang="pt-BR" sz="1600" dirty="0" smtClean="0"/>
                        <a:t>Saltinho: </a:t>
                      </a:r>
                      <a:r>
                        <a:rPr lang="pt-BR" sz="1600" dirty="0"/>
                        <a:t>3,5 </a:t>
                      </a:r>
                      <a:r>
                        <a:rPr lang="pt-BR" sz="1600" dirty="0" smtClean="0"/>
                        <a:t>km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Via nova: </a:t>
                      </a:r>
                      <a:r>
                        <a:rPr lang="pt-BR" sz="1600" dirty="0"/>
                        <a:t>3,5 km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Leste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 smtClean="0"/>
                        <a:t>Av</a:t>
                      </a:r>
                      <a:r>
                        <a:rPr lang="pt-BR" sz="1600" dirty="0"/>
                        <a:t>. Frederico João </a:t>
                      </a:r>
                      <a:r>
                        <a:rPr lang="pt-BR" sz="1600" dirty="0" err="1"/>
                        <a:t>Heer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– Rod. </a:t>
                      </a:r>
                      <a:r>
                        <a:rPr lang="pt-BR" sz="1600" dirty="0"/>
                        <a:t>João </a:t>
                      </a:r>
                      <a:r>
                        <a:rPr lang="pt-BR" sz="1600" dirty="0" err="1"/>
                        <a:t>Ceccon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600" dirty="0"/>
                        <a:t>Via </a:t>
                      </a:r>
                      <a:r>
                        <a:rPr lang="pt-BR" sz="1600" dirty="0" smtClean="0"/>
                        <a:t>nova </a:t>
                      </a:r>
                      <a:r>
                        <a:rPr lang="pt-BR" sz="1600" dirty="0"/>
                        <a:t>7,0 km</a:t>
                      </a:r>
                      <a:endParaRPr lang="pt-BR" sz="1600" b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9673"/>
            <a:ext cx="8307346" cy="6043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05272" y="2492896"/>
            <a:ext cx="3466728" cy="792088"/>
          </a:xfrm>
        </p:spPr>
        <p:txBody>
          <a:bodyPr>
            <a:normAutofit/>
          </a:bodyPr>
          <a:lstStyle/>
          <a:p>
            <a:pPr algn="l"/>
            <a:r>
              <a:rPr lang="pt-BR" sz="1800" b="1" dirty="0" smtClean="0">
                <a:solidFill>
                  <a:srgbClr val="00B050"/>
                </a:solidFill>
                <a:ea typeface="Times New Roman"/>
                <a:cs typeface="Arial"/>
              </a:rPr>
              <a:t>Diretriz viária: conexão da Av. Pres. Vargas à Rod. Paulo de Tarso</a:t>
            </a:r>
            <a:endParaRPr lang="pt-BR" sz="2000" b="1" dirty="0">
              <a:solidFill>
                <a:srgbClr val="00B050"/>
              </a:solidFill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-27384"/>
            <a:ext cx="82296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t-BR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6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+mj-ea"/>
                <a:cs typeface="+mj-cs"/>
              </a:rPr>
              <a:t>VETOR DE EXPANSÃO URBANA NORTE/NORDESTE</a:t>
            </a:r>
          </a:p>
          <a:p>
            <a:pPr lvl="0" algn="ctr">
              <a:spcBef>
                <a:spcPct val="0"/>
              </a:spcBef>
            </a:pPr>
            <a:r>
              <a:rPr lang="pt-BR" sz="6400" b="1" dirty="0" smtClean="0">
                <a:solidFill>
                  <a:srgbClr val="00B050"/>
                </a:solidFill>
              </a:rPr>
              <a:t>DIRETRIZ VIÁRIA PROPOSTA</a:t>
            </a:r>
            <a:endParaRPr kumimoji="0" lang="pt-BR" sz="6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8528" y="1081546"/>
            <a:ext cx="6257888" cy="5634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457200" y="116632"/>
            <a:ext cx="82296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t-BR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t-BR" sz="6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+mj-ea"/>
                <a:cs typeface="+mj-cs"/>
              </a:rPr>
              <a:t>VETOR DE EXPANSÃO URBANA NORTE/NORDESTE</a:t>
            </a:r>
          </a:p>
          <a:p>
            <a:pPr lvl="0" algn="ctr">
              <a:spcBef>
                <a:spcPct val="0"/>
              </a:spcBef>
            </a:pPr>
            <a:r>
              <a:rPr lang="pt-BR" sz="6400" b="1" dirty="0" smtClean="0">
                <a:solidFill>
                  <a:srgbClr val="00B050"/>
                </a:solidFill>
              </a:rPr>
              <a:t>DIRETRIZ VIÁRIA PROPOSTA</a:t>
            </a:r>
            <a:endParaRPr kumimoji="0" lang="pt-BR" sz="6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251520" y="3284984"/>
            <a:ext cx="1800200" cy="1656184"/>
          </a:xfrm>
        </p:spPr>
        <p:txBody>
          <a:bodyPr>
            <a:normAutofit/>
          </a:bodyPr>
          <a:lstStyle/>
          <a:p>
            <a:pPr algn="l"/>
            <a:r>
              <a:rPr lang="pt-BR" sz="2000" b="1" dirty="0" smtClean="0">
                <a:solidFill>
                  <a:srgbClr val="00B050"/>
                </a:solidFill>
                <a:ea typeface="Times New Roman"/>
                <a:cs typeface="Arial"/>
              </a:rPr>
              <a:t>Diretriz viária: conexão da Av. Pres. Vargas à Rod. Paulo de Tarso</a:t>
            </a:r>
            <a:endParaRPr lang="pt-BR" sz="2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t-BR" sz="2200" b="1" dirty="0" smtClean="0"/>
              <a:t>Configuração preliminar</a:t>
            </a:r>
          </a:p>
          <a:p>
            <a:pPr>
              <a:buNone/>
            </a:pPr>
            <a:endParaRPr lang="pt-BR" sz="2200" dirty="0" smtClean="0"/>
          </a:p>
          <a:p>
            <a:pPr lvl="0"/>
            <a:r>
              <a:rPr lang="pt-BR" sz="2200" dirty="0" smtClean="0"/>
              <a:t>Prolongamentos e melhorias das Estradas Municipais</a:t>
            </a:r>
          </a:p>
          <a:p>
            <a:pPr lvl="1"/>
            <a:r>
              <a:rPr lang="pt-BR" sz="2200" dirty="0" smtClean="0"/>
              <a:t>Prolongamento da Estrada IDT 334 com extensão aproximada de 540m até a conexão com o anel viário Magalhães Teixeira</a:t>
            </a:r>
          </a:p>
          <a:p>
            <a:pPr lvl="1"/>
            <a:r>
              <a:rPr lang="pt-BR" sz="2200" dirty="0" smtClean="0"/>
              <a:t>Ramal da até conexão com o prolongamento da Estrada IDT 334  com extensão aproximada de 580m</a:t>
            </a:r>
          </a:p>
          <a:p>
            <a:pPr lvl="1"/>
            <a:r>
              <a:rPr lang="pt-BR" sz="2200" dirty="0" smtClean="0"/>
              <a:t>Trecho de via entre a conexão dos dois trechos anteriores com a Estrada do Sapezal com extensão aproximada de 830m.</a:t>
            </a:r>
          </a:p>
          <a:p>
            <a:pPr lvl="0"/>
            <a:r>
              <a:rPr lang="pt-BR" sz="2200" smtClean="0"/>
              <a:t>Ciclovia </a:t>
            </a:r>
            <a:r>
              <a:rPr lang="pt-BR" sz="2200" dirty="0" smtClean="0"/>
              <a:t>em toda extensão da via (opcional)</a:t>
            </a:r>
          </a:p>
          <a:p>
            <a:pPr lvl="0"/>
            <a:r>
              <a:rPr lang="pt-BR" sz="2200" dirty="0" smtClean="0"/>
              <a:t>Largura total de cada pista de </a:t>
            </a:r>
            <a:r>
              <a:rPr lang="pt-BR" sz="2200" b="1" dirty="0" smtClean="0"/>
              <a:t>13,2m</a:t>
            </a:r>
            <a:r>
              <a:rPr lang="pt-BR" sz="2200" dirty="0" smtClean="0"/>
              <a:t>:</a:t>
            </a:r>
          </a:p>
          <a:p>
            <a:pPr lvl="1"/>
            <a:r>
              <a:rPr lang="pt-BR" sz="2200" dirty="0" smtClean="0"/>
              <a:t>2 faixas de 3,6m de largura</a:t>
            </a:r>
          </a:p>
          <a:p>
            <a:pPr lvl="1"/>
            <a:r>
              <a:rPr lang="pt-BR" sz="2200" dirty="0" smtClean="0"/>
              <a:t>2 m para ciclovia</a:t>
            </a:r>
          </a:p>
          <a:p>
            <a:pPr lvl="1"/>
            <a:r>
              <a:rPr lang="pt-BR" sz="2200" dirty="0" smtClean="0"/>
              <a:t>4m para calçada (2m de cada lado)</a:t>
            </a:r>
          </a:p>
          <a:p>
            <a:pPr lvl="0"/>
            <a:r>
              <a:rPr lang="pt-BR" sz="2200" dirty="0" smtClean="0"/>
              <a:t>Área total aproximada de sistema viário 2,57 hectares (13,2m de largura x 1.950m de extensão) </a:t>
            </a:r>
          </a:p>
          <a:p>
            <a:pPr lvl="0"/>
            <a:r>
              <a:rPr lang="pt-BR" sz="2200" dirty="0" smtClean="0"/>
              <a:t>Área de desapropriação/doação: 2,57 hectares (estimativa preliminar)</a:t>
            </a:r>
          </a:p>
          <a:p>
            <a:pPr>
              <a:buNone/>
            </a:pPr>
            <a:endParaRPr lang="pt-BR" sz="24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>
                <a:solidFill>
                  <a:srgbClr val="00B050"/>
                </a:solidFill>
              </a:rPr>
              <a:t>VETOR DE EXPANSÃO URBANA NORTE/NORDESTE </a:t>
            </a:r>
            <a:r>
              <a:rPr lang="pt-BR" sz="2400" b="1" dirty="0" smtClean="0">
                <a:solidFill>
                  <a:srgbClr val="00B050"/>
                </a:solidFill>
                <a:ea typeface="Times New Roman"/>
                <a:cs typeface="Arial"/>
              </a:rPr>
              <a:t/>
            </a:r>
            <a:br>
              <a:rPr lang="pt-BR" sz="2400" b="1" dirty="0" smtClean="0">
                <a:solidFill>
                  <a:srgbClr val="00B050"/>
                </a:solidFill>
                <a:ea typeface="Times New Roman"/>
                <a:cs typeface="Arial"/>
              </a:rPr>
            </a:br>
            <a:r>
              <a:rPr lang="pt-BR" sz="2200" b="1" dirty="0" smtClean="0">
                <a:solidFill>
                  <a:srgbClr val="00B050"/>
                </a:solidFill>
                <a:ea typeface="Times New Roman"/>
                <a:cs typeface="Arial"/>
              </a:rPr>
              <a:t>DIRETRIZ VIÁRIA CONEXÃO DA AV. PRES. VARGAS À ROD. PAULO DE TARSO</a:t>
            </a:r>
            <a:endParaRPr lang="pt-BR" sz="2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pt-BR" sz="2400" b="1" dirty="0" smtClean="0"/>
              <a:t>DIRETRIZES VIÁRIAS DOS VETORES DE EXPANSÃO URBANA </a:t>
            </a:r>
            <a:br>
              <a:rPr lang="pt-BR" sz="2400" b="1" dirty="0" smtClean="0"/>
            </a:br>
            <a:r>
              <a:rPr lang="pt-BR" sz="2400" b="1" dirty="0" smtClean="0"/>
              <a:t>SUDOESTE E NORTE/NORDESTE</a:t>
            </a:r>
            <a:endParaRPr lang="pt-BR" sz="2400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18354"/>
          <a:stretch>
            <a:fillRect/>
          </a:stretch>
        </p:blipFill>
        <p:spPr bwMode="auto">
          <a:xfrm>
            <a:off x="110541" y="980728"/>
            <a:ext cx="8844428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35496" y="2852936"/>
            <a:ext cx="2016224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Times New Roman"/>
                <a:cs typeface="Arial"/>
              </a:rPr>
              <a:t>Diretriz viária no entorno do Parque Natural do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Times New Roman"/>
                <a:cs typeface="Arial"/>
              </a:rPr>
              <a:t>Buru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308304" y="1340768"/>
            <a:ext cx="1800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pt-BR" sz="1400" b="1" dirty="0" smtClean="0">
                <a:solidFill>
                  <a:srgbClr val="00B050"/>
                </a:solidFill>
                <a:latin typeface="+mj-lt"/>
                <a:ea typeface="Times New Roman"/>
                <a:cs typeface="Arial"/>
              </a:rPr>
              <a:t>Conexão da AV. Pres. Vargas à Rod. Paulo de Tarso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pt-BR" sz="2000" b="1" dirty="0" smtClean="0"/>
              <a:t>Fazenda Pimenta:</a:t>
            </a:r>
          </a:p>
          <a:p>
            <a:pPr lvl="1"/>
            <a:r>
              <a:rPr lang="pt-BR" sz="2000" dirty="0" smtClean="0"/>
              <a:t>área </a:t>
            </a:r>
            <a:r>
              <a:rPr lang="pt-BR" sz="2000" dirty="0"/>
              <a:t>total aproximada de 1.700 hectares</a:t>
            </a:r>
            <a:r>
              <a:rPr lang="pt-BR" sz="2000" dirty="0" smtClean="0"/>
              <a:t>,</a:t>
            </a:r>
          </a:p>
          <a:p>
            <a:pPr lvl="1"/>
            <a:r>
              <a:rPr lang="pt-BR" sz="2000" dirty="0" smtClean="0"/>
              <a:t>potencial </a:t>
            </a:r>
            <a:r>
              <a:rPr lang="pt-BR" sz="2000" dirty="0"/>
              <a:t>construtivo da ordem de 1 </a:t>
            </a:r>
            <a:r>
              <a:rPr lang="pt-BR" sz="2000" dirty="0" smtClean="0"/>
              <a:t>milhão de m²</a:t>
            </a:r>
          </a:p>
          <a:p>
            <a:pPr lvl="1"/>
            <a:r>
              <a:rPr lang="pt-BR" sz="2000" dirty="0" smtClean="0"/>
              <a:t>Capacidade potencial para população de 72 mil habitantes</a:t>
            </a:r>
          </a:p>
          <a:p>
            <a:pPr lvl="1"/>
            <a:endParaRPr lang="pt-BR" sz="2000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pt-BR" sz="2000" b="1" dirty="0"/>
              <a:t>Porto seco:</a:t>
            </a:r>
          </a:p>
          <a:p>
            <a:pPr lvl="1"/>
            <a:r>
              <a:rPr lang="pt-BR" sz="2000" dirty="0" smtClean="0"/>
              <a:t>Empreendimento </a:t>
            </a:r>
            <a:r>
              <a:rPr lang="pt-BR" sz="2000" dirty="0"/>
              <a:t>associado ao Aeroporto de </a:t>
            </a:r>
            <a:r>
              <a:rPr lang="pt-BR" sz="2000" dirty="0" smtClean="0"/>
              <a:t>Viracopos</a:t>
            </a:r>
          </a:p>
          <a:p>
            <a:pPr lvl="1"/>
            <a:r>
              <a:rPr lang="pt-BR" sz="2000" dirty="0"/>
              <a:t>terminal intermodal terrestre diretamente ligado por via férrea até o Porto de </a:t>
            </a:r>
            <a:r>
              <a:rPr lang="pt-BR" sz="2000" dirty="0" smtClean="0"/>
              <a:t>Santos</a:t>
            </a:r>
          </a:p>
          <a:p>
            <a:pPr lvl="1"/>
            <a:r>
              <a:rPr lang="pt-BR" sz="2000" dirty="0" smtClean="0"/>
              <a:t>1,5 </a:t>
            </a:r>
            <a:r>
              <a:rPr lang="pt-BR" sz="2000" dirty="0"/>
              <a:t>milhão de m², no bairro Pimenta</a:t>
            </a:r>
          </a:p>
          <a:p>
            <a:pPr lvl="1"/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VETOR DE EXPANSÃO URBANA SUDESTE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/>
              <a:t>VETORES DE EXPANSÃO URBANA E PROPOSTAS DE DIRETRIZES VIÁRIAS</a:t>
            </a:r>
            <a:endParaRPr lang="pt-BR" sz="20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6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8616"/>
                <a:gridCol w="2880320"/>
                <a:gridCol w="289066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latin typeface="Arial"/>
                          <a:ea typeface="Times New Roman"/>
                          <a:cs typeface="Arial"/>
                        </a:rPr>
                        <a:t>Vetor de Expansão Urbana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>
                          <a:latin typeface="Arial"/>
                          <a:ea typeface="Times New Roman"/>
                          <a:cs typeface="Arial"/>
                        </a:rPr>
                        <a:t>Empreendimentos Associados ao Vetor de Expansão Urbana</a:t>
                      </a:r>
                      <a:endParaRPr lang="pt-BR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>
                          <a:latin typeface="Arial"/>
                          <a:ea typeface="Times New Roman"/>
                          <a:cs typeface="Arial"/>
                        </a:rPr>
                        <a:t>Diretriz Viária Proposta</a:t>
                      </a:r>
                      <a:endParaRPr lang="pt-BR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Vetor 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Sudoeste</a:t>
                      </a:r>
                      <a:endParaRPr lang="pt-BR" sz="1400" b="1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Parque Campo Bonito 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/>
                        <a:buChar char=""/>
                      </a:pPr>
                      <a:r>
                        <a:rPr lang="pt-BR" sz="1400" dirty="0" err="1">
                          <a:solidFill>
                            <a:srgbClr val="FF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Europark</a:t>
                      </a:r>
                      <a:endParaRPr lang="pt-BR" sz="1400" dirty="0">
                        <a:solidFill>
                          <a:srgbClr val="FF000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Proposta 1</a:t>
                      </a:r>
                      <a:r>
                        <a:rPr lang="pt-BR" sz="14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:</a:t>
                      </a:r>
                      <a:endParaRPr lang="pt-BR" sz="1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Diretriz Viária no Entorno da APP do Córrego do </a:t>
                      </a:r>
                      <a:r>
                        <a:rPr lang="pt-BR" sz="1400" dirty="0" err="1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Buru</a:t>
                      </a:r>
                      <a:r>
                        <a:rPr lang="pt-BR" sz="14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 (Diretriz Viária para o Parque Natural do </a:t>
                      </a:r>
                      <a:r>
                        <a:rPr lang="pt-BR" sz="1400" dirty="0" err="1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Buru</a:t>
                      </a:r>
                      <a:r>
                        <a:rPr lang="pt-BR" sz="1400" dirty="0">
                          <a:solidFill>
                            <a:srgbClr val="FF0000"/>
                          </a:solidFill>
                          <a:latin typeface="+mn-lt"/>
                          <a:ea typeface="Times New Roman"/>
                          <a:cs typeface="Arial"/>
                        </a:rPr>
                        <a:t>)</a:t>
                      </a:r>
                      <a:endParaRPr lang="pt-BR" sz="1400" dirty="0">
                        <a:solidFill>
                          <a:srgbClr val="FF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solidFill>
                            <a:srgbClr val="00B050"/>
                          </a:solidFill>
                          <a:latin typeface="+mn-lt"/>
                          <a:ea typeface="Times New Roman"/>
                          <a:cs typeface="Arial"/>
                        </a:rPr>
                        <a:t>Vetor Norte/Nordeste</a:t>
                      </a:r>
                      <a:endParaRPr lang="pt-BR" sz="1400" b="1" dirty="0">
                        <a:solidFill>
                          <a:srgbClr val="00B05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400" b="1" dirty="0" smtClean="0">
                          <a:solidFill>
                            <a:srgbClr val="00B050"/>
                          </a:solidFill>
                          <a:latin typeface="+mn-lt"/>
                          <a:ea typeface="Calibri"/>
                          <a:cs typeface="Times New Roman"/>
                        </a:rPr>
                        <a:t>Vários empreendimentos imobiliários mistos)</a:t>
                      </a:r>
                      <a:endParaRPr lang="pt-BR" sz="1400" b="1" dirty="0">
                        <a:solidFill>
                          <a:srgbClr val="00B05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solidFill>
                            <a:srgbClr val="00B050"/>
                          </a:solidFill>
                          <a:latin typeface="+mn-lt"/>
                          <a:ea typeface="Times New Roman"/>
                          <a:cs typeface="Arial"/>
                        </a:rPr>
                        <a:t>Proposta 2:</a:t>
                      </a:r>
                      <a:endParaRPr lang="pt-BR" sz="1400" b="1" dirty="0">
                        <a:solidFill>
                          <a:srgbClr val="00B05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solidFill>
                            <a:srgbClr val="00B050"/>
                          </a:solidFill>
                          <a:latin typeface="+mn-lt"/>
                          <a:ea typeface="Times New Roman"/>
                          <a:cs typeface="Arial"/>
                        </a:rPr>
                        <a:t>Diretriz Viária para Conexão da Av. Pres. Vargas à Rodovia Paulo de Tarso</a:t>
                      </a:r>
                      <a:endParaRPr lang="pt-BR" sz="1400" b="1" dirty="0">
                        <a:solidFill>
                          <a:srgbClr val="00B05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latin typeface="+mn-lt"/>
                          <a:ea typeface="Times New Roman"/>
                          <a:cs typeface="Arial"/>
                        </a:rPr>
                        <a:t>Vetor Sudeste/ Rio Jundiaí</a:t>
                      </a:r>
                      <a:endParaRPr lang="pt-BR" sz="14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400" dirty="0">
                          <a:latin typeface="+mn-lt"/>
                          <a:ea typeface="Calibri"/>
                          <a:cs typeface="Times New Roman"/>
                        </a:rPr>
                        <a:t>Porto Seco 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400" dirty="0">
                          <a:latin typeface="+mn-lt"/>
                          <a:ea typeface="Calibri"/>
                          <a:cs typeface="Times New Roman"/>
                        </a:rPr>
                        <a:t>Projeto Fazenda Pimenta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b="1" dirty="0">
                          <a:latin typeface="+mn-lt"/>
                          <a:ea typeface="Times New Roman"/>
                          <a:cs typeface="Arial"/>
                        </a:rPr>
                        <a:t>Proposta 3</a:t>
                      </a:r>
                      <a:r>
                        <a:rPr lang="pt-BR" sz="1400" dirty="0">
                          <a:latin typeface="+mn-lt"/>
                          <a:ea typeface="Times New Roman"/>
                          <a:cs typeface="Arial"/>
                        </a:rPr>
                        <a:t>: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dirty="0">
                          <a:latin typeface="+mn-lt"/>
                          <a:ea typeface="Times New Roman"/>
                          <a:cs typeface="Arial"/>
                        </a:rPr>
                        <a:t>Diretriz para obra de arte de transposição da SP 075 na Av.General Motors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400" dirty="0" smtClean="0">
                          <a:latin typeface="+mn-lt"/>
                          <a:ea typeface="Times New Roman"/>
                          <a:cs typeface="Arial"/>
                        </a:rPr>
                        <a:t>Sistema Viário para o Parque </a:t>
                      </a:r>
                      <a:r>
                        <a:rPr lang="pt-BR" sz="1400" dirty="0">
                          <a:latin typeface="+mn-lt"/>
                          <a:ea typeface="Times New Roman"/>
                          <a:cs typeface="Arial"/>
                        </a:rPr>
                        <a:t>Ecológico do R. Jundiaí</a:t>
                      </a:r>
                      <a:endParaRPr lang="pt-BR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ROTAS DE MACROCIRCULAÇÃO</a:t>
            </a:r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MACROCIRCULAÇÃO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6048"/>
          <a:stretch/>
        </p:blipFill>
        <p:spPr>
          <a:xfrm>
            <a:off x="0" y="1440000"/>
            <a:ext cx="9144000" cy="541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740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>
                <a:solidFill>
                  <a:schemeClr val="tx2">
                    <a:lumMod val="75000"/>
                  </a:schemeClr>
                </a:solidFill>
              </a:rPr>
              <a:t>ZONA DE CONSOLIDAÇÃO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25"/>
          <p:cNvGrpSpPr/>
          <p:nvPr/>
        </p:nvGrpSpPr>
        <p:grpSpPr>
          <a:xfrm>
            <a:off x="1069365" y="1670972"/>
            <a:ext cx="7175043" cy="5286420"/>
            <a:chOff x="277277" y="1454948"/>
            <a:chExt cx="7967131" cy="5862484"/>
          </a:xfrm>
        </p:grpSpPr>
        <p:grpSp>
          <p:nvGrpSpPr>
            <p:cNvPr id="4" name="Agrupar 24"/>
            <p:cNvGrpSpPr/>
            <p:nvPr/>
          </p:nvGrpSpPr>
          <p:grpSpPr>
            <a:xfrm>
              <a:off x="277277" y="1454948"/>
              <a:ext cx="7823115" cy="5862484"/>
              <a:chOff x="-49440" y="1076632"/>
              <a:chExt cx="7823115" cy="5862484"/>
            </a:xfrm>
          </p:grpSpPr>
          <p:pic>
            <p:nvPicPr>
              <p:cNvPr id="5" name="Imagem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r="14956"/>
              <a:stretch>
                <a:fillRect/>
              </a:stretch>
            </p:blipFill>
            <p:spPr>
              <a:xfrm>
                <a:off x="-2794" y="1091185"/>
                <a:ext cx="7776469" cy="5766816"/>
              </a:xfrm>
              <a:prstGeom prst="rect">
                <a:avLst/>
              </a:prstGeom>
            </p:spPr>
          </p:pic>
          <p:grpSp>
            <p:nvGrpSpPr>
              <p:cNvPr id="6" name="Agrupar 23"/>
              <p:cNvGrpSpPr/>
              <p:nvPr/>
            </p:nvGrpSpPr>
            <p:grpSpPr>
              <a:xfrm>
                <a:off x="-49440" y="1076632"/>
                <a:ext cx="7783258" cy="5862484"/>
                <a:chOff x="-49440" y="1076632"/>
                <a:chExt cx="7783258" cy="5862484"/>
              </a:xfrm>
            </p:grpSpPr>
            <p:sp>
              <p:nvSpPr>
                <p:cNvPr id="7" name="Forma livre 27"/>
                <p:cNvSpPr/>
                <p:nvPr/>
              </p:nvSpPr>
              <p:spPr>
                <a:xfrm>
                  <a:off x="607325" y="5090615"/>
                  <a:ext cx="1978926" cy="1078173"/>
                </a:xfrm>
                <a:custGeom>
                  <a:avLst/>
                  <a:gdLst>
                    <a:gd name="connsiteX0" fmla="*/ 1978926 w 1978926"/>
                    <a:gd name="connsiteY0" fmla="*/ 40943 h 1078173"/>
                    <a:gd name="connsiteX1" fmla="*/ 204717 w 1978926"/>
                    <a:gd name="connsiteY1" fmla="*/ 0 h 1078173"/>
                    <a:gd name="connsiteX2" fmla="*/ 116006 w 1978926"/>
                    <a:gd name="connsiteY2" fmla="*/ 109182 h 1078173"/>
                    <a:gd name="connsiteX3" fmla="*/ 0 w 1978926"/>
                    <a:gd name="connsiteY3" fmla="*/ 348018 h 1078173"/>
                    <a:gd name="connsiteX4" fmla="*/ 13648 w 1978926"/>
                    <a:gd name="connsiteY4" fmla="*/ 484495 h 1078173"/>
                    <a:gd name="connsiteX5" fmla="*/ 88711 w 1978926"/>
                    <a:gd name="connsiteY5" fmla="*/ 580030 h 1078173"/>
                    <a:gd name="connsiteX6" fmla="*/ 68239 w 1978926"/>
                    <a:gd name="connsiteY6" fmla="*/ 620973 h 1078173"/>
                    <a:gd name="connsiteX7" fmla="*/ 88711 w 1978926"/>
                    <a:gd name="connsiteY7" fmla="*/ 743803 h 1078173"/>
                    <a:gd name="connsiteX8" fmla="*/ 300251 w 1978926"/>
                    <a:gd name="connsiteY8" fmla="*/ 682388 h 1078173"/>
                    <a:gd name="connsiteX9" fmla="*/ 341194 w 1978926"/>
                    <a:gd name="connsiteY9" fmla="*/ 736979 h 1078173"/>
                    <a:gd name="connsiteX10" fmla="*/ 423081 w 1978926"/>
                    <a:gd name="connsiteY10" fmla="*/ 798394 h 1078173"/>
                    <a:gd name="connsiteX11" fmla="*/ 573206 w 1978926"/>
                    <a:gd name="connsiteY11" fmla="*/ 743803 h 1078173"/>
                    <a:gd name="connsiteX12" fmla="*/ 627797 w 1978926"/>
                    <a:gd name="connsiteY12" fmla="*/ 777922 h 1078173"/>
                    <a:gd name="connsiteX13" fmla="*/ 696036 w 1978926"/>
                    <a:gd name="connsiteY13" fmla="*/ 771098 h 1078173"/>
                    <a:gd name="connsiteX14" fmla="*/ 743803 w 1978926"/>
                    <a:gd name="connsiteY14" fmla="*/ 914400 h 1078173"/>
                    <a:gd name="connsiteX15" fmla="*/ 825690 w 1978926"/>
                    <a:gd name="connsiteY15" fmla="*/ 934872 h 1078173"/>
                    <a:gd name="connsiteX16" fmla="*/ 962168 w 1978926"/>
                    <a:gd name="connsiteY16" fmla="*/ 941695 h 1078173"/>
                    <a:gd name="connsiteX17" fmla="*/ 982639 w 1978926"/>
                    <a:gd name="connsiteY17" fmla="*/ 1078173 h 1078173"/>
                    <a:gd name="connsiteX18" fmla="*/ 1057702 w 1978926"/>
                    <a:gd name="connsiteY18" fmla="*/ 1044054 h 1078173"/>
                    <a:gd name="connsiteX19" fmla="*/ 1112293 w 1978926"/>
                    <a:gd name="connsiteY19" fmla="*/ 1044054 h 1078173"/>
                    <a:gd name="connsiteX20" fmla="*/ 1125941 w 1978926"/>
                    <a:gd name="connsiteY20" fmla="*/ 1009934 h 1078173"/>
                    <a:gd name="connsiteX21" fmla="*/ 1255594 w 1978926"/>
                    <a:gd name="connsiteY21" fmla="*/ 1023582 h 1078173"/>
                    <a:gd name="connsiteX22" fmla="*/ 1317009 w 1978926"/>
                    <a:gd name="connsiteY22" fmla="*/ 921224 h 1078173"/>
                    <a:gd name="connsiteX23" fmla="*/ 1439839 w 1978926"/>
                    <a:gd name="connsiteY23" fmla="*/ 934872 h 1078173"/>
                    <a:gd name="connsiteX24" fmla="*/ 1508078 w 1978926"/>
                    <a:gd name="connsiteY24" fmla="*/ 900752 h 1078173"/>
                    <a:gd name="connsiteX25" fmla="*/ 1787857 w 1978926"/>
                    <a:gd name="connsiteY25" fmla="*/ 866633 h 1078173"/>
                    <a:gd name="connsiteX26" fmla="*/ 1746914 w 1978926"/>
                    <a:gd name="connsiteY26" fmla="*/ 641445 h 1078173"/>
                    <a:gd name="connsiteX27" fmla="*/ 1719618 w 1978926"/>
                    <a:gd name="connsiteY27" fmla="*/ 504967 h 1078173"/>
                    <a:gd name="connsiteX28" fmla="*/ 1740090 w 1978926"/>
                    <a:gd name="connsiteY28" fmla="*/ 443552 h 1078173"/>
                    <a:gd name="connsiteX29" fmla="*/ 1978926 w 1978926"/>
                    <a:gd name="connsiteY29" fmla="*/ 40943 h 1078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978926" h="1078173">
                      <a:moveTo>
                        <a:pt x="1978926" y="40943"/>
                      </a:moveTo>
                      <a:lnTo>
                        <a:pt x="204717" y="0"/>
                      </a:lnTo>
                      <a:lnTo>
                        <a:pt x="116006" y="109182"/>
                      </a:lnTo>
                      <a:lnTo>
                        <a:pt x="0" y="348018"/>
                      </a:lnTo>
                      <a:lnTo>
                        <a:pt x="13648" y="484495"/>
                      </a:lnTo>
                      <a:lnTo>
                        <a:pt x="88711" y="580030"/>
                      </a:lnTo>
                      <a:lnTo>
                        <a:pt x="68239" y="620973"/>
                      </a:lnTo>
                      <a:lnTo>
                        <a:pt x="88711" y="743803"/>
                      </a:lnTo>
                      <a:lnTo>
                        <a:pt x="300251" y="682388"/>
                      </a:lnTo>
                      <a:lnTo>
                        <a:pt x="341194" y="736979"/>
                      </a:lnTo>
                      <a:lnTo>
                        <a:pt x="423081" y="798394"/>
                      </a:lnTo>
                      <a:lnTo>
                        <a:pt x="573206" y="743803"/>
                      </a:lnTo>
                      <a:lnTo>
                        <a:pt x="627797" y="777922"/>
                      </a:lnTo>
                      <a:lnTo>
                        <a:pt x="696036" y="771098"/>
                      </a:lnTo>
                      <a:lnTo>
                        <a:pt x="743803" y="914400"/>
                      </a:lnTo>
                      <a:lnTo>
                        <a:pt x="825690" y="934872"/>
                      </a:lnTo>
                      <a:lnTo>
                        <a:pt x="962168" y="941695"/>
                      </a:lnTo>
                      <a:lnTo>
                        <a:pt x="982639" y="1078173"/>
                      </a:lnTo>
                      <a:lnTo>
                        <a:pt x="1057702" y="1044054"/>
                      </a:lnTo>
                      <a:lnTo>
                        <a:pt x="1112293" y="1044054"/>
                      </a:lnTo>
                      <a:lnTo>
                        <a:pt x="1125941" y="1009934"/>
                      </a:lnTo>
                      <a:lnTo>
                        <a:pt x="1255594" y="1023582"/>
                      </a:lnTo>
                      <a:lnTo>
                        <a:pt x="1317009" y="921224"/>
                      </a:lnTo>
                      <a:lnTo>
                        <a:pt x="1439839" y="934872"/>
                      </a:lnTo>
                      <a:lnTo>
                        <a:pt x="1508078" y="900752"/>
                      </a:lnTo>
                      <a:lnTo>
                        <a:pt x="1787857" y="866633"/>
                      </a:lnTo>
                      <a:lnTo>
                        <a:pt x="1746914" y="641445"/>
                      </a:lnTo>
                      <a:lnTo>
                        <a:pt x="1719618" y="504967"/>
                      </a:lnTo>
                      <a:lnTo>
                        <a:pt x="1740090" y="443552"/>
                      </a:lnTo>
                      <a:lnTo>
                        <a:pt x="1978926" y="40943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8" name="Forma livre 1"/>
                <p:cNvSpPr/>
                <p:nvPr/>
              </p:nvSpPr>
              <p:spPr>
                <a:xfrm>
                  <a:off x="720701" y="2956373"/>
                  <a:ext cx="5194599" cy="2167943"/>
                </a:xfrm>
                <a:custGeom>
                  <a:avLst/>
                  <a:gdLst>
                    <a:gd name="connsiteX0" fmla="*/ 0 w 4341997"/>
                    <a:gd name="connsiteY0" fmla="*/ 2109291 h 2131730"/>
                    <a:gd name="connsiteX1" fmla="*/ 235612 w 4341997"/>
                    <a:gd name="connsiteY1" fmla="*/ 1750263 h 2131730"/>
                    <a:gd name="connsiteX2" fmla="*/ 589030 w 4341997"/>
                    <a:gd name="connsiteY2" fmla="*/ 1396844 h 2131730"/>
                    <a:gd name="connsiteX3" fmla="*/ 863911 w 4341997"/>
                    <a:gd name="connsiteY3" fmla="*/ 1256599 h 2131730"/>
                    <a:gd name="connsiteX4" fmla="*/ 1161231 w 4341997"/>
                    <a:gd name="connsiteY4" fmla="*/ 1099524 h 2131730"/>
                    <a:gd name="connsiteX5" fmla="*/ 1312697 w 4341997"/>
                    <a:gd name="connsiteY5" fmla="*/ 914400 h 2131730"/>
                    <a:gd name="connsiteX6" fmla="*/ 1570748 w 4341997"/>
                    <a:gd name="connsiteY6" fmla="*/ 701227 h 2131730"/>
                    <a:gd name="connsiteX7" fmla="*/ 1750262 w 4341997"/>
                    <a:gd name="connsiteY7" fmla="*/ 510493 h 2131730"/>
                    <a:gd name="connsiteX8" fmla="*/ 2092461 w 4341997"/>
                    <a:gd name="connsiteY8" fmla="*/ 347809 h 2131730"/>
                    <a:gd name="connsiteX9" fmla="*/ 2266365 w 4341997"/>
                    <a:gd name="connsiteY9" fmla="*/ 246832 h 2131730"/>
                    <a:gd name="connsiteX10" fmla="*/ 2457099 w 4341997"/>
                    <a:gd name="connsiteY10" fmla="*/ 0 h 2131730"/>
                    <a:gd name="connsiteX11" fmla="*/ 2726370 w 4341997"/>
                    <a:gd name="connsiteY11" fmla="*/ 39269 h 2131730"/>
                    <a:gd name="connsiteX12" fmla="*/ 2917104 w 4341997"/>
                    <a:gd name="connsiteY12" fmla="*/ 117806 h 2131730"/>
                    <a:gd name="connsiteX13" fmla="*/ 3023690 w 4341997"/>
                    <a:gd name="connsiteY13" fmla="*/ 106587 h 2131730"/>
                    <a:gd name="connsiteX14" fmla="*/ 3158326 w 4341997"/>
                    <a:gd name="connsiteY14" fmla="*/ 157075 h 2131730"/>
                    <a:gd name="connsiteX15" fmla="*/ 3225644 w 4341997"/>
                    <a:gd name="connsiteY15" fmla="*/ 263661 h 2131730"/>
                    <a:gd name="connsiteX16" fmla="*/ 3287352 w 4341997"/>
                    <a:gd name="connsiteY16" fmla="*/ 403907 h 2131730"/>
                    <a:gd name="connsiteX17" fmla="*/ 3607111 w 4341997"/>
                    <a:gd name="connsiteY17" fmla="*/ 488054 h 2131730"/>
                    <a:gd name="connsiteX18" fmla="*/ 3758576 w 4341997"/>
                    <a:gd name="connsiteY18" fmla="*/ 555372 h 2131730"/>
                    <a:gd name="connsiteX19" fmla="*/ 3831504 w 4341997"/>
                    <a:gd name="connsiteY19" fmla="*/ 572201 h 2131730"/>
                    <a:gd name="connsiteX20" fmla="*/ 3797845 w 4341997"/>
                    <a:gd name="connsiteY20" fmla="*/ 1497821 h 2131730"/>
                    <a:gd name="connsiteX21" fmla="*/ 4100775 w 4341997"/>
                    <a:gd name="connsiteY21" fmla="*/ 1660506 h 2131730"/>
                    <a:gd name="connsiteX22" fmla="*/ 4341997 w 4341997"/>
                    <a:gd name="connsiteY22" fmla="*/ 2131730 h 2131730"/>
                    <a:gd name="connsiteX23" fmla="*/ 1447332 w 4341997"/>
                    <a:gd name="connsiteY23" fmla="*/ 2126120 h 2131730"/>
                    <a:gd name="connsiteX24" fmla="*/ 0 w 4341997"/>
                    <a:gd name="connsiteY24" fmla="*/ 2109291 h 2131730"/>
                    <a:gd name="connsiteX0" fmla="*/ 0 w 4378211"/>
                    <a:gd name="connsiteY0" fmla="*/ 2109291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09291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02262 w 4378211"/>
                    <a:gd name="connsiteY1" fmla="*/ 190901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82160 w 4378211"/>
                    <a:gd name="connsiteY2" fmla="*/ 1971227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83606 w 4461817"/>
                    <a:gd name="connsiteY0" fmla="*/ 2145504 h 2167943"/>
                    <a:gd name="connsiteX1" fmla="*/ 110236 w 4461817"/>
                    <a:gd name="connsiteY1" fmla="*/ 2040089 h 2167943"/>
                    <a:gd name="connsiteX2" fmla="*/ 238554 w 4461817"/>
                    <a:gd name="connsiteY2" fmla="*/ 1830200 h 2167943"/>
                    <a:gd name="connsiteX3" fmla="*/ 672636 w 4461817"/>
                    <a:gd name="connsiteY3" fmla="*/ 1396844 h 2167943"/>
                    <a:gd name="connsiteX4" fmla="*/ 947517 w 4461817"/>
                    <a:gd name="connsiteY4" fmla="*/ 1256599 h 2167943"/>
                    <a:gd name="connsiteX5" fmla="*/ 1244837 w 4461817"/>
                    <a:gd name="connsiteY5" fmla="*/ 1099524 h 2167943"/>
                    <a:gd name="connsiteX6" fmla="*/ 1396303 w 4461817"/>
                    <a:gd name="connsiteY6" fmla="*/ 914400 h 2167943"/>
                    <a:gd name="connsiteX7" fmla="*/ 1654354 w 4461817"/>
                    <a:gd name="connsiteY7" fmla="*/ 701227 h 2167943"/>
                    <a:gd name="connsiteX8" fmla="*/ 1833868 w 4461817"/>
                    <a:gd name="connsiteY8" fmla="*/ 510493 h 2167943"/>
                    <a:gd name="connsiteX9" fmla="*/ 2176067 w 4461817"/>
                    <a:gd name="connsiteY9" fmla="*/ 347809 h 2167943"/>
                    <a:gd name="connsiteX10" fmla="*/ 2349971 w 4461817"/>
                    <a:gd name="connsiteY10" fmla="*/ 246832 h 2167943"/>
                    <a:gd name="connsiteX11" fmla="*/ 2540705 w 4461817"/>
                    <a:gd name="connsiteY11" fmla="*/ 0 h 2167943"/>
                    <a:gd name="connsiteX12" fmla="*/ 2809976 w 4461817"/>
                    <a:gd name="connsiteY12" fmla="*/ 39269 h 2167943"/>
                    <a:gd name="connsiteX13" fmla="*/ 3000710 w 4461817"/>
                    <a:gd name="connsiteY13" fmla="*/ 117806 h 2167943"/>
                    <a:gd name="connsiteX14" fmla="*/ 3107296 w 4461817"/>
                    <a:gd name="connsiteY14" fmla="*/ 106587 h 2167943"/>
                    <a:gd name="connsiteX15" fmla="*/ 3241932 w 4461817"/>
                    <a:gd name="connsiteY15" fmla="*/ 157075 h 2167943"/>
                    <a:gd name="connsiteX16" fmla="*/ 3309250 w 4461817"/>
                    <a:gd name="connsiteY16" fmla="*/ 263661 h 2167943"/>
                    <a:gd name="connsiteX17" fmla="*/ 3370958 w 4461817"/>
                    <a:gd name="connsiteY17" fmla="*/ 403907 h 2167943"/>
                    <a:gd name="connsiteX18" fmla="*/ 3690717 w 4461817"/>
                    <a:gd name="connsiteY18" fmla="*/ 488054 h 2167943"/>
                    <a:gd name="connsiteX19" fmla="*/ 3842182 w 4461817"/>
                    <a:gd name="connsiteY19" fmla="*/ 555372 h 2167943"/>
                    <a:gd name="connsiteX20" fmla="*/ 3915110 w 4461817"/>
                    <a:gd name="connsiteY20" fmla="*/ 572201 h 2167943"/>
                    <a:gd name="connsiteX21" fmla="*/ 3881451 w 4461817"/>
                    <a:gd name="connsiteY21" fmla="*/ 1497821 h 2167943"/>
                    <a:gd name="connsiteX22" fmla="*/ 4184381 w 4461817"/>
                    <a:gd name="connsiteY22" fmla="*/ 1660506 h 2167943"/>
                    <a:gd name="connsiteX23" fmla="*/ 4461817 w 4461817"/>
                    <a:gd name="connsiteY23" fmla="*/ 2167943 h 2167943"/>
                    <a:gd name="connsiteX24" fmla="*/ 1521884 w 4461817"/>
                    <a:gd name="connsiteY24" fmla="*/ 2153280 h 2167943"/>
                    <a:gd name="connsiteX25" fmla="*/ 83606 w 4461817"/>
                    <a:gd name="connsiteY25" fmla="*/ 2145504 h 2167943"/>
                    <a:gd name="connsiteX0" fmla="*/ 0 w 5187978"/>
                    <a:gd name="connsiteY0" fmla="*/ 2140955 h 2167943"/>
                    <a:gd name="connsiteX1" fmla="*/ 836397 w 5187978"/>
                    <a:gd name="connsiteY1" fmla="*/ 2040089 h 2167943"/>
                    <a:gd name="connsiteX2" fmla="*/ 964715 w 5187978"/>
                    <a:gd name="connsiteY2" fmla="*/ 1830200 h 2167943"/>
                    <a:gd name="connsiteX3" fmla="*/ 1398797 w 5187978"/>
                    <a:gd name="connsiteY3" fmla="*/ 1396844 h 2167943"/>
                    <a:gd name="connsiteX4" fmla="*/ 1673678 w 5187978"/>
                    <a:gd name="connsiteY4" fmla="*/ 1256599 h 2167943"/>
                    <a:gd name="connsiteX5" fmla="*/ 1970998 w 5187978"/>
                    <a:gd name="connsiteY5" fmla="*/ 1099524 h 2167943"/>
                    <a:gd name="connsiteX6" fmla="*/ 2122464 w 5187978"/>
                    <a:gd name="connsiteY6" fmla="*/ 914400 h 2167943"/>
                    <a:gd name="connsiteX7" fmla="*/ 2380515 w 5187978"/>
                    <a:gd name="connsiteY7" fmla="*/ 701227 h 2167943"/>
                    <a:gd name="connsiteX8" fmla="*/ 2560029 w 5187978"/>
                    <a:gd name="connsiteY8" fmla="*/ 510493 h 2167943"/>
                    <a:gd name="connsiteX9" fmla="*/ 2902228 w 5187978"/>
                    <a:gd name="connsiteY9" fmla="*/ 347809 h 2167943"/>
                    <a:gd name="connsiteX10" fmla="*/ 3076132 w 5187978"/>
                    <a:gd name="connsiteY10" fmla="*/ 246832 h 2167943"/>
                    <a:gd name="connsiteX11" fmla="*/ 3266866 w 5187978"/>
                    <a:gd name="connsiteY11" fmla="*/ 0 h 2167943"/>
                    <a:gd name="connsiteX12" fmla="*/ 3536137 w 5187978"/>
                    <a:gd name="connsiteY12" fmla="*/ 39269 h 2167943"/>
                    <a:gd name="connsiteX13" fmla="*/ 3726871 w 5187978"/>
                    <a:gd name="connsiteY13" fmla="*/ 117806 h 2167943"/>
                    <a:gd name="connsiteX14" fmla="*/ 3833457 w 5187978"/>
                    <a:gd name="connsiteY14" fmla="*/ 106587 h 2167943"/>
                    <a:gd name="connsiteX15" fmla="*/ 3968093 w 5187978"/>
                    <a:gd name="connsiteY15" fmla="*/ 157075 h 2167943"/>
                    <a:gd name="connsiteX16" fmla="*/ 4035411 w 5187978"/>
                    <a:gd name="connsiteY16" fmla="*/ 263661 h 2167943"/>
                    <a:gd name="connsiteX17" fmla="*/ 4097119 w 5187978"/>
                    <a:gd name="connsiteY17" fmla="*/ 403907 h 2167943"/>
                    <a:gd name="connsiteX18" fmla="*/ 4416878 w 5187978"/>
                    <a:gd name="connsiteY18" fmla="*/ 488054 h 2167943"/>
                    <a:gd name="connsiteX19" fmla="*/ 4568343 w 5187978"/>
                    <a:gd name="connsiteY19" fmla="*/ 555372 h 2167943"/>
                    <a:gd name="connsiteX20" fmla="*/ 4641271 w 5187978"/>
                    <a:gd name="connsiteY20" fmla="*/ 572201 h 2167943"/>
                    <a:gd name="connsiteX21" fmla="*/ 4607612 w 5187978"/>
                    <a:gd name="connsiteY21" fmla="*/ 1497821 h 2167943"/>
                    <a:gd name="connsiteX22" fmla="*/ 4910542 w 5187978"/>
                    <a:gd name="connsiteY22" fmla="*/ 1660506 h 2167943"/>
                    <a:gd name="connsiteX23" fmla="*/ 5187978 w 5187978"/>
                    <a:gd name="connsiteY23" fmla="*/ 2167943 h 2167943"/>
                    <a:gd name="connsiteX24" fmla="*/ 2248045 w 5187978"/>
                    <a:gd name="connsiteY24" fmla="*/ 2153280 h 2167943"/>
                    <a:gd name="connsiteX25" fmla="*/ 0 w 5187978"/>
                    <a:gd name="connsiteY25" fmla="*/ 2140955 h 2167943"/>
                    <a:gd name="connsiteX0" fmla="*/ 140089 w 5328067"/>
                    <a:gd name="connsiteY0" fmla="*/ 2140955 h 2167943"/>
                    <a:gd name="connsiteX1" fmla="*/ 318067 w 5328067"/>
                    <a:gd name="connsiteY1" fmla="*/ 2075102 h 2167943"/>
                    <a:gd name="connsiteX2" fmla="*/ 976486 w 5328067"/>
                    <a:gd name="connsiteY2" fmla="*/ 2040089 h 2167943"/>
                    <a:gd name="connsiteX3" fmla="*/ 1104804 w 5328067"/>
                    <a:gd name="connsiteY3" fmla="*/ 1830200 h 2167943"/>
                    <a:gd name="connsiteX4" fmla="*/ 1538886 w 5328067"/>
                    <a:gd name="connsiteY4" fmla="*/ 1396844 h 2167943"/>
                    <a:gd name="connsiteX5" fmla="*/ 1813767 w 5328067"/>
                    <a:gd name="connsiteY5" fmla="*/ 1256599 h 2167943"/>
                    <a:gd name="connsiteX6" fmla="*/ 2111087 w 5328067"/>
                    <a:gd name="connsiteY6" fmla="*/ 1099524 h 2167943"/>
                    <a:gd name="connsiteX7" fmla="*/ 2262553 w 5328067"/>
                    <a:gd name="connsiteY7" fmla="*/ 914400 h 2167943"/>
                    <a:gd name="connsiteX8" fmla="*/ 2520604 w 5328067"/>
                    <a:gd name="connsiteY8" fmla="*/ 701227 h 2167943"/>
                    <a:gd name="connsiteX9" fmla="*/ 2700118 w 5328067"/>
                    <a:gd name="connsiteY9" fmla="*/ 510493 h 2167943"/>
                    <a:gd name="connsiteX10" fmla="*/ 3042317 w 5328067"/>
                    <a:gd name="connsiteY10" fmla="*/ 347809 h 2167943"/>
                    <a:gd name="connsiteX11" fmla="*/ 3216221 w 5328067"/>
                    <a:gd name="connsiteY11" fmla="*/ 246832 h 2167943"/>
                    <a:gd name="connsiteX12" fmla="*/ 3406955 w 5328067"/>
                    <a:gd name="connsiteY12" fmla="*/ 0 h 2167943"/>
                    <a:gd name="connsiteX13" fmla="*/ 3676226 w 5328067"/>
                    <a:gd name="connsiteY13" fmla="*/ 39269 h 2167943"/>
                    <a:gd name="connsiteX14" fmla="*/ 3866960 w 5328067"/>
                    <a:gd name="connsiteY14" fmla="*/ 117806 h 2167943"/>
                    <a:gd name="connsiteX15" fmla="*/ 3973546 w 5328067"/>
                    <a:gd name="connsiteY15" fmla="*/ 106587 h 2167943"/>
                    <a:gd name="connsiteX16" fmla="*/ 4108182 w 5328067"/>
                    <a:gd name="connsiteY16" fmla="*/ 157075 h 2167943"/>
                    <a:gd name="connsiteX17" fmla="*/ 4175500 w 5328067"/>
                    <a:gd name="connsiteY17" fmla="*/ 263661 h 2167943"/>
                    <a:gd name="connsiteX18" fmla="*/ 4237208 w 5328067"/>
                    <a:gd name="connsiteY18" fmla="*/ 403907 h 2167943"/>
                    <a:gd name="connsiteX19" fmla="*/ 4556967 w 5328067"/>
                    <a:gd name="connsiteY19" fmla="*/ 488054 h 2167943"/>
                    <a:gd name="connsiteX20" fmla="*/ 4708432 w 5328067"/>
                    <a:gd name="connsiteY20" fmla="*/ 555372 h 2167943"/>
                    <a:gd name="connsiteX21" fmla="*/ 4781360 w 5328067"/>
                    <a:gd name="connsiteY21" fmla="*/ 572201 h 2167943"/>
                    <a:gd name="connsiteX22" fmla="*/ 4747701 w 5328067"/>
                    <a:gd name="connsiteY22" fmla="*/ 1497821 h 2167943"/>
                    <a:gd name="connsiteX23" fmla="*/ 5050631 w 5328067"/>
                    <a:gd name="connsiteY23" fmla="*/ 1660506 h 2167943"/>
                    <a:gd name="connsiteX24" fmla="*/ 5328067 w 5328067"/>
                    <a:gd name="connsiteY24" fmla="*/ 2167943 h 2167943"/>
                    <a:gd name="connsiteX25" fmla="*/ 2388134 w 5328067"/>
                    <a:gd name="connsiteY25" fmla="*/ 2153280 h 2167943"/>
                    <a:gd name="connsiteX26" fmla="*/ 140089 w 5328067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951881 w 5303462"/>
                    <a:gd name="connsiteY2" fmla="*/ 2040089 h 2167943"/>
                    <a:gd name="connsiteX3" fmla="*/ 1080199 w 5303462"/>
                    <a:gd name="connsiteY3" fmla="*/ 1830200 h 2167943"/>
                    <a:gd name="connsiteX4" fmla="*/ 1514281 w 5303462"/>
                    <a:gd name="connsiteY4" fmla="*/ 1396844 h 2167943"/>
                    <a:gd name="connsiteX5" fmla="*/ 1789162 w 5303462"/>
                    <a:gd name="connsiteY5" fmla="*/ 1256599 h 2167943"/>
                    <a:gd name="connsiteX6" fmla="*/ 2086482 w 5303462"/>
                    <a:gd name="connsiteY6" fmla="*/ 1099524 h 2167943"/>
                    <a:gd name="connsiteX7" fmla="*/ 2237948 w 5303462"/>
                    <a:gd name="connsiteY7" fmla="*/ 914400 h 2167943"/>
                    <a:gd name="connsiteX8" fmla="*/ 2495999 w 5303462"/>
                    <a:gd name="connsiteY8" fmla="*/ 701227 h 2167943"/>
                    <a:gd name="connsiteX9" fmla="*/ 2675513 w 5303462"/>
                    <a:gd name="connsiteY9" fmla="*/ 510493 h 2167943"/>
                    <a:gd name="connsiteX10" fmla="*/ 3017712 w 5303462"/>
                    <a:gd name="connsiteY10" fmla="*/ 347809 h 2167943"/>
                    <a:gd name="connsiteX11" fmla="*/ 3191616 w 5303462"/>
                    <a:gd name="connsiteY11" fmla="*/ 246832 h 2167943"/>
                    <a:gd name="connsiteX12" fmla="*/ 3382350 w 5303462"/>
                    <a:gd name="connsiteY12" fmla="*/ 0 h 2167943"/>
                    <a:gd name="connsiteX13" fmla="*/ 3651621 w 5303462"/>
                    <a:gd name="connsiteY13" fmla="*/ 39269 h 2167943"/>
                    <a:gd name="connsiteX14" fmla="*/ 3842355 w 5303462"/>
                    <a:gd name="connsiteY14" fmla="*/ 117806 h 2167943"/>
                    <a:gd name="connsiteX15" fmla="*/ 3948941 w 5303462"/>
                    <a:gd name="connsiteY15" fmla="*/ 106587 h 2167943"/>
                    <a:gd name="connsiteX16" fmla="*/ 4083577 w 5303462"/>
                    <a:gd name="connsiteY16" fmla="*/ 157075 h 2167943"/>
                    <a:gd name="connsiteX17" fmla="*/ 4150895 w 5303462"/>
                    <a:gd name="connsiteY17" fmla="*/ 263661 h 2167943"/>
                    <a:gd name="connsiteX18" fmla="*/ 4212603 w 5303462"/>
                    <a:gd name="connsiteY18" fmla="*/ 403907 h 2167943"/>
                    <a:gd name="connsiteX19" fmla="*/ 4532362 w 5303462"/>
                    <a:gd name="connsiteY19" fmla="*/ 488054 h 2167943"/>
                    <a:gd name="connsiteX20" fmla="*/ 4683827 w 5303462"/>
                    <a:gd name="connsiteY20" fmla="*/ 555372 h 2167943"/>
                    <a:gd name="connsiteX21" fmla="*/ 4756755 w 5303462"/>
                    <a:gd name="connsiteY21" fmla="*/ 572201 h 2167943"/>
                    <a:gd name="connsiteX22" fmla="*/ 4723096 w 5303462"/>
                    <a:gd name="connsiteY22" fmla="*/ 1497821 h 2167943"/>
                    <a:gd name="connsiteX23" fmla="*/ 5026026 w 5303462"/>
                    <a:gd name="connsiteY23" fmla="*/ 1660506 h 2167943"/>
                    <a:gd name="connsiteX24" fmla="*/ 5303462 w 5303462"/>
                    <a:gd name="connsiteY24" fmla="*/ 2167943 h 2167943"/>
                    <a:gd name="connsiteX25" fmla="*/ 2363529 w 5303462"/>
                    <a:gd name="connsiteY25" fmla="*/ 2153280 h 2167943"/>
                    <a:gd name="connsiteX26" fmla="*/ 115484 w 5303462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625558 w 5303462"/>
                    <a:gd name="connsiteY2" fmla="*/ 2034158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716543 w 5303462"/>
                    <a:gd name="connsiteY2" fmla="*/ 1984116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448137 w 5303462"/>
                    <a:gd name="connsiteY2" fmla="*/ 2020511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593713 w 5303462"/>
                    <a:gd name="connsiteY2" fmla="*/ 2015962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72261 w 5360239"/>
                    <a:gd name="connsiteY0" fmla="*/ 2140955 h 2167943"/>
                    <a:gd name="connsiteX1" fmla="*/ 191016 w 5360239"/>
                    <a:gd name="connsiteY1" fmla="*/ 2075102 h 2167943"/>
                    <a:gd name="connsiteX2" fmla="*/ 491266 w 5360239"/>
                    <a:gd name="connsiteY2" fmla="*/ 2025060 h 2167943"/>
                    <a:gd name="connsiteX3" fmla="*/ 650490 w 5360239"/>
                    <a:gd name="connsiteY3" fmla="*/ 2015962 h 2167943"/>
                    <a:gd name="connsiteX4" fmla="*/ 773320 w 5360239"/>
                    <a:gd name="connsiteY4" fmla="*/ 1984116 h 2167943"/>
                    <a:gd name="connsiteX5" fmla="*/ 1008658 w 5360239"/>
                    <a:gd name="connsiteY5" fmla="*/ 2040089 h 2167943"/>
                    <a:gd name="connsiteX6" fmla="*/ 1136976 w 5360239"/>
                    <a:gd name="connsiteY6" fmla="*/ 1830200 h 2167943"/>
                    <a:gd name="connsiteX7" fmla="*/ 1571058 w 5360239"/>
                    <a:gd name="connsiteY7" fmla="*/ 1396844 h 2167943"/>
                    <a:gd name="connsiteX8" fmla="*/ 1845939 w 5360239"/>
                    <a:gd name="connsiteY8" fmla="*/ 1256599 h 2167943"/>
                    <a:gd name="connsiteX9" fmla="*/ 2143259 w 5360239"/>
                    <a:gd name="connsiteY9" fmla="*/ 1099524 h 2167943"/>
                    <a:gd name="connsiteX10" fmla="*/ 2294725 w 5360239"/>
                    <a:gd name="connsiteY10" fmla="*/ 914400 h 2167943"/>
                    <a:gd name="connsiteX11" fmla="*/ 2552776 w 5360239"/>
                    <a:gd name="connsiteY11" fmla="*/ 701227 h 2167943"/>
                    <a:gd name="connsiteX12" fmla="*/ 2732290 w 5360239"/>
                    <a:gd name="connsiteY12" fmla="*/ 510493 h 2167943"/>
                    <a:gd name="connsiteX13" fmla="*/ 3074489 w 5360239"/>
                    <a:gd name="connsiteY13" fmla="*/ 347809 h 2167943"/>
                    <a:gd name="connsiteX14" fmla="*/ 3248393 w 5360239"/>
                    <a:gd name="connsiteY14" fmla="*/ 246832 h 2167943"/>
                    <a:gd name="connsiteX15" fmla="*/ 3439127 w 5360239"/>
                    <a:gd name="connsiteY15" fmla="*/ 0 h 2167943"/>
                    <a:gd name="connsiteX16" fmla="*/ 3708398 w 5360239"/>
                    <a:gd name="connsiteY16" fmla="*/ 39269 h 2167943"/>
                    <a:gd name="connsiteX17" fmla="*/ 3899132 w 5360239"/>
                    <a:gd name="connsiteY17" fmla="*/ 117806 h 2167943"/>
                    <a:gd name="connsiteX18" fmla="*/ 4005718 w 5360239"/>
                    <a:gd name="connsiteY18" fmla="*/ 106587 h 2167943"/>
                    <a:gd name="connsiteX19" fmla="*/ 4140354 w 5360239"/>
                    <a:gd name="connsiteY19" fmla="*/ 157075 h 2167943"/>
                    <a:gd name="connsiteX20" fmla="*/ 4207672 w 5360239"/>
                    <a:gd name="connsiteY20" fmla="*/ 263661 h 2167943"/>
                    <a:gd name="connsiteX21" fmla="*/ 4269380 w 5360239"/>
                    <a:gd name="connsiteY21" fmla="*/ 403907 h 2167943"/>
                    <a:gd name="connsiteX22" fmla="*/ 4589139 w 5360239"/>
                    <a:gd name="connsiteY22" fmla="*/ 488054 h 2167943"/>
                    <a:gd name="connsiteX23" fmla="*/ 4740604 w 5360239"/>
                    <a:gd name="connsiteY23" fmla="*/ 555372 h 2167943"/>
                    <a:gd name="connsiteX24" fmla="*/ 4813532 w 5360239"/>
                    <a:gd name="connsiteY24" fmla="*/ 572201 h 2167943"/>
                    <a:gd name="connsiteX25" fmla="*/ 4779873 w 5360239"/>
                    <a:gd name="connsiteY25" fmla="*/ 1497821 h 2167943"/>
                    <a:gd name="connsiteX26" fmla="*/ 5082803 w 5360239"/>
                    <a:gd name="connsiteY26" fmla="*/ 1660506 h 2167943"/>
                    <a:gd name="connsiteX27" fmla="*/ 5360239 w 5360239"/>
                    <a:gd name="connsiteY27" fmla="*/ 2167943 h 2167943"/>
                    <a:gd name="connsiteX28" fmla="*/ 2420306 w 5360239"/>
                    <a:gd name="connsiteY28" fmla="*/ 2153280 h 2167943"/>
                    <a:gd name="connsiteX29" fmla="*/ 172261 w 5360239"/>
                    <a:gd name="connsiteY29" fmla="*/ 2140955 h 2167943"/>
                    <a:gd name="connsiteX0" fmla="*/ 174810 w 5362788"/>
                    <a:gd name="connsiteY0" fmla="*/ 2140955 h 2167943"/>
                    <a:gd name="connsiteX1" fmla="*/ 184466 w 5362788"/>
                    <a:gd name="connsiteY1" fmla="*/ 2056905 h 2167943"/>
                    <a:gd name="connsiteX2" fmla="*/ 493815 w 5362788"/>
                    <a:gd name="connsiteY2" fmla="*/ 2025060 h 2167943"/>
                    <a:gd name="connsiteX3" fmla="*/ 653039 w 5362788"/>
                    <a:gd name="connsiteY3" fmla="*/ 2015962 h 2167943"/>
                    <a:gd name="connsiteX4" fmla="*/ 775869 w 5362788"/>
                    <a:gd name="connsiteY4" fmla="*/ 1984116 h 2167943"/>
                    <a:gd name="connsiteX5" fmla="*/ 1011207 w 5362788"/>
                    <a:gd name="connsiteY5" fmla="*/ 2040089 h 2167943"/>
                    <a:gd name="connsiteX6" fmla="*/ 1139525 w 5362788"/>
                    <a:gd name="connsiteY6" fmla="*/ 1830200 h 2167943"/>
                    <a:gd name="connsiteX7" fmla="*/ 1573607 w 5362788"/>
                    <a:gd name="connsiteY7" fmla="*/ 1396844 h 2167943"/>
                    <a:gd name="connsiteX8" fmla="*/ 1848488 w 5362788"/>
                    <a:gd name="connsiteY8" fmla="*/ 1256599 h 2167943"/>
                    <a:gd name="connsiteX9" fmla="*/ 2145808 w 5362788"/>
                    <a:gd name="connsiteY9" fmla="*/ 1099524 h 2167943"/>
                    <a:gd name="connsiteX10" fmla="*/ 2297274 w 5362788"/>
                    <a:gd name="connsiteY10" fmla="*/ 914400 h 2167943"/>
                    <a:gd name="connsiteX11" fmla="*/ 2555325 w 5362788"/>
                    <a:gd name="connsiteY11" fmla="*/ 701227 h 2167943"/>
                    <a:gd name="connsiteX12" fmla="*/ 2734839 w 5362788"/>
                    <a:gd name="connsiteY12" fmla="*/ 510493 h 2167943"/>
                    <a:gd name="connsiteX13" fmla="*/ 3077038 w 5362788"/>
                    <a:gd name="connsiteY13" fmla="*/ 347809 h 2167943"/>
                    <a:gd name="connsiteX14" fmla="*/ 3250942 w 5362788"/>
                    <a:gd name="connsiteY14" fmla="*/ 246832 h 2167943"/>
                    <a:gd name="connsiteX15" fmla="*/ 3441676 w 5362788"/>
                    <a:gd name="connsiteY15" fmla="*/ 0 h 2167943"/>
                    <a:gd name="connsiteX16" fmla="*/ 3710947 w 5362788"/>
                    <a:gd name="connsiteY16" fmla="*/ 39269 h 2167943"/>
                    <a:gd name="connsiteX17" fmla="*/ 3901681 w 5362788"/>
                    <a:gd name="connsiteY17" fmla="*/ 117806 h 2167943"/>
                    <a:gd name="connsiteX18" fmla="*/ 4008267 w 5362788"/>
                    <a:gd name="connsiteY18" fmla="*/ 106587 h 2167943"/>
                    <a:gd name="connsiteX19" fmla="*/ 4142903 w 5362788"/>
                    <a:gd name="connsiteY19" fmla="*/ 157075 h 2167943"/>
                    <a:gd name="connsiteX20" fmla="*/ 4210221 w 5362788"/>
                    <a:gd name="connsiteY20" fmla="*/ 263661 h 2167943"/>
                    <a:gd name="connsiteX21" fmla="*/ 4271929 w 5362788"/>
                    <a:gd name="connsiteY21" fmla="*/ 403907 h 2167943"/>
                    <a:gd name="connsiteX22" fmla="*/ 4591688 w 5362788"/>
                    <a:gd name="connsiteY22" fmla="*/ 488054 h 2167943"/>
                    <a:gd name="connsiteX23" fmla="*/ 4743153 w 5362788"/>
                    <a:gd name="connsiteY23" fmla="*/ 555372 h 2167943"/>
                    <a:gd name="connsiteX24" fmla="*/ 4816081 w 5362788"/>
                    <a:gd name="connsiteY24" fmla="*/ 572201 h 2167943"/>
                    <a:gd name="connsiteX25" fmla="*/ 4782422 w 5362788"/>
                    <a:gd name="connsiteY25" fmla="*/ 1497821 h 2167943"/>
                    <a:gd name="connsiteX26" fmla="*/ 5085352 w 5362788"/>
                    <a:gd name="connsiteY26" fmla="*/ 1660506 h 2167943"/>
                    <a:gd name="connsiteX27" fmla="*/ 5362788 w 5362788"/>
                    <a:gd name="connsiteY27" fmla="*/ 2167943 h 2167943"/>
                    <a:gd name="connsiteX28" fmla="*/ 2422855 w 5362788"/>
                    <a:gd name="connsiteY28" fmla="*/ 2153280 h 2167943"/>
                    <a:gd name="connsiteX29" fmla="*/ 174810 w 5362788"/>
                    <a:gd name="connsiteY29" fmla="*/ 2140955 h 2167943"/>
                    <a:gd name="connsiteX0" fmla="*/ 157558 w 5345536"/>
                    <a:gd name="connsiteY0" fmla="*/ 2140955 h 2167943"/>
                    <a:gd name="connsiteX1" fmla="*/ 167214 w 5345536"/>
                    <a:gd name="connsiteY1" fmla="*/ 2056905 h 2167943"/>
                    <a:gd name="connsiteX2" fmla="*/ 476563 w 5345536"/>
                    <a:gd name="connsiteY2" fmla="*/ 2025060 h 2167943"/>
                    <a:gd name="connsiteX3" fmla="*/ 635787 w 5345536"/>
                    <a:gd name="connsiteY3" fmla="*/ 2015962 h 2167943"/>
                    <a:gd name="connsiteX4" fmla="*/ 758617 w 5345536"/>
                    <a:gd name="connsiteY4" fmla="*/ 1984116 h 2167943"/>
                    <a:gd name="connsiteX5" fmla="*/ 993955 w 5345536"/>
                    <a:gd name="connsiteY5" fmla="*/ 2040089 h 2167943"/>
                    <a:gd name="connsiteX6" fmla="*/ 1122273 w 5345536"/>
                    <a:gd name="connsiteY6" fmla="*/ 1830200 h 2167943"/>
                    <a:gd name="connsiteX7" fmla="*/ 1556355 w 5345536"/>
                    <a:gd name="connsiteY7" fmla="*/ 1396844 h 2167943"/>
                    <a:gd name="connsiteX8" fmla="*/ 1831236 w 5345536"/>
                    <a:gd name="connsiteY8" fmla="*/ 1256599 h 2167943"/>
                    <a:gd name="connsiteX9" fmla="*/ 2128556 w 5345536"/>
                    <a:gd name="connsiteY9" fmla="*/ 1099524 h 2167943"/>
                    <a:gd name="connsiteX10" fmla="*/ 2280022 w 5345536"/>
                    <a:gd name="connsiteY10" fmla="*/ 914400 h 2167943"/>
                    <a:gd name="connsiteX11" fmla="*/ 2538073 w 5345536"/>
                    <a:gd name="connsiteY11" fmla="*/ 701227 h 2167943"/>
                    <a:gd name="connsiteX12" fmla="*/ 2717587 w 5345536"/>
                    <a:gd name="connsiteY12" fmla="*/ 510493 h 2167943"/>
                    <a:gd name="connsiteX13" fmla="*/ 3059786 w 5345536"/>
                    <a:gd name="connsiteY13" fmla="*/ 347809 h 2167943"/>
                    <a:gd name="connsiteX14" fmla="*/ 3233690 w 5345536"/>
                    <a:gd name="connsiteY14" fmla="*/ 246832 h 2167943"/>
                    <a:gd name="connsiteX15" fmla="*/ 3424424 w 5345536"/>
                    <a:gd name="connsiteY15" fmla="*/ 0 h 2167943"/>
                    <a:gd name="connsiteX16" fmla="*/ 3693695 w 5345536"/>
                    <a:gd name="connsiteY16" fmla="*/ 39269 h 2167943"/>
                    <a:gd name="connsiteX17" fmla="*/ 3884429 w 5345536"/>
                    <a:gd name="connsiteY17" fmla="*/ 117806 h 2167943"/>
                    <a:gd name="connsiteX18" fmla="*/ 3991015 w 5345536"/>
                    <a:gd name="connsiteY18" fmla="*/ 106587 h 2167943"/>
                    <a:gd name="connsiteX19" fmla="*/ 4125651 w 5345536"/>
                    <a:gd name="connsiteY19" fmla="*/ 157075 h 2167943"/>
                    <a:gd name="connsiteX20" fmla="*/ 4192969 w 5345536"/>
                    <a:gd name="connsiteY20" fmla="*/ 263661 h 2167943"/>
                    <a:gd name="connsiteX21" fmla="*/ 4254677 w 5345536"/>
                    <a:gd name="connsiteY21" fmla="*/ 403907 h 2167943"/>
                    <a:gd name="connsiteX22" fmla="*/ 4574436 w 5345536"/>
                    <a:gd name="connsiteY22" fmla="*/ 488054 h 2167943"/>
                    <a:gd name="connsiteX23" fmla="*/ 4725901 w 5345536"/>
                    <a:gd name="connsiteY23" fmla="*/ 555372 h 2167943"/>
                    <a:gd name="connsiteX24" fmla="*/ 4798829 w 5345536"/>
                    <a:gd name="connsiteY24" fmla="*/ 572201 h 2167943"/>
                    <a:gd name="connsiteX25" fmla="*/ 4765170 w 5345536"/>
                    <a:gd name="connsiteY25" fmla="*/ 1497821 h 2167943"/>
                    <a:gd name="connsiteX26" fmla="*/ 5068100 w 5345536"/>
                    <a:gd name="connsiteY26" fmla="*/ 1660506 h 2167943"/>
                    <a:gd name="connsiteX27" fmla="*/ 5345536 w 5345536"/>
                    <a:gd name="connsiteY27" fmla="*/ 2167943 h 2167943"/>
                    <a:gd name="connsiteX28" fmla="*/ 2405603 w 5345536"/>
                    <a:gd name="connsiteY28" fmla="*/ 2153280 h 2167943"/>
                    <a:gd name="connsiteX29" fmla="*/ 157558 w 5345536"/>
                    <a:gd name="connsiteY29" fmla="*/ 2140955 h 2167943"/>
                    <a:gd name="connsiteX0" fmla="*/ 6621 w 5194599"/>
                    <a:gd name="connsiteY0" fmla="*/ 2140955 h 2167943"/>
                    <a:gd name="connsiteX1" fmla="*/ 16277 w 5194599"/>
                    <a:gd name="connsiteY1" fmla="*/ 2056905 h 2167943"/>
                    <a:gd name="connsiteX2" fmla="*/ 325626 w 5194599"/>
                    <a:gd name="connsiteY2" fmla="*/ 2025060 h 2167943"/>
                    <a:gd name="connsiteX3" fmla="*/ 484850 w 5194599"/>
                    <a:gd name="connsiteY3" fmla="*/ 2015962 h 2167943"/>
                    <a:gd name="connsiteX4" fmla="*/ 607680 w 5194599"/>
                    <a:gd name="connsiteY4" fmla="*/ 1984116 h 2167943"/>
                    <a:gd name="connsiteX5" fmla="*/ 843018 w 5194599"/>
                    <a:gd name="connsiteY5" fmla="*/ 2040089 h 2167943"/>
                    <a:gd name="connsiteX6" fmla="*/ 971336 w 5194599"/>
                    <a:gd name="connsiteY6" fmla="*/ 1830200 h 2167943"/>
                    <a:gd name="connsiteX7" fmla="*/ 1405418 w 5194599"/>
                    <a:gd name="connsiteY7" fmla="*/ 1396844 h 2167943"/>
                    <a:gd name="connsiteX8" fmla="*/ 1680299 w 5194599"/>
                    <a:gd name="connsiteY8" fmla="*/ 1256599 h 2167943"/>
                    <a:gd name="connsiteX9" fmla="*/ 1977619 w 5194599"/>
                    <a:gd name="connsiteY9" fmla="*/ 1099524 h 2167943"/>
                    <a:gd name="connsiteX10" fmla="*/ 2129085 w 5194599"/>
                    <a:gd name="connsiteY10" fmla="*/ 914400 h 2167943"/>
                    <a:gd name="connsiteX11" fmla="*/ 2387136 w 5194599"/>
                    <a:gd name="connsiteY11" fmla="*/ 701227 h 2167943"/>
                    <a:gd name="connsiteX12" fmla="*/ 2566650 w 5194599"/>
                    <a:gd name="connsiteY12" fmla="*/ 510493 h 2167943"/>
                    <a:gd name="connsiteX13" fmla="*/ 2908849 w 5194599"/>
                    <a:gd name="connsiteY13" fmla="*/ 347809 h 2167943"/>
                    <a:gd name="connsiteX14" fmla="*/ 3082753 w 5194599"/>
                    <a:gd name="connsiteY14" fmla="*/ 246832 h 2167943"/>
                    <a:gd name="connsiteX15" fmla="*/ 3273487 w 5194599"/>
                    <a:gd name="connsiteY15" fmla="*/ 0 h 2167943"/>
                    <a:gd name="connsiteX16" fmla="*/ 3542758 w 5194599"/>
                    <a:gd name="connsiteY16" fmla="*/ 39269 h 2167943"/>
                    <a:gd name="connsiteX17" fmla="*/ 3733492 w 5194599"/>
                    <a:gd name="connsiteY17" fmla="*/ 117806 h 2167943"/>
                    <a:gd name="connsiteX18" fmla="*/ 3840078 w 5194599"/>
                    <a:gd name="connsiteY18" fmla="*/ 106587 h 2167943"/>
                    <a:gd name="connsiteX19" fmla="*/ 3974714 w 5194599"/>
                    <a:gd name="connsiteY19" fmla="*/ 157075 h 2167943"/>
                    <a:gd name="connsiteX20" fmla="*/ 4042032 w 5194599"/>
                    <a:gd name="connsiteY20" fmla="*/ 263661 h 2167943"/>
                    <a:gd name="connsiteX21" fmla="*/ 4103740 w 5194599"/>
                    <a:gd name="connsiteY21" fmla="*/ 403907 h 2167943"/>
                    <a:gd name="connsiteX22" fmla="*/ 4423499 w 5194599"/>
                    <a:gd name="connsiteY22" fmla="*/ 488054 h 2167943"/>
                    <a:gd name="connsiteX23" fmla="*/ 4574964 w 5194599"/>
                    <a:gd name="connsiteY23" fmla="*/ 555372 h 2167943"/>
                    <a:gd name="connsiteX24" fmla="*/ 4647892 w 5194599"/>
                    <a:gd name="connsiteY24" fmla="*/ 572201 h 2167943"/>
                    <a:gd name="connsiteX25" fmla="*/ 4614233 w 5194599"/>
                    <a:gd name="connsiteY25" fmla="*/ 1497821 h 2167943"/>
                    <a:gd name="connsiteX26" fmla="*/ 4917163 w 5194599"/>
                    <a:gd name="connsiteY26" fmla="*/ 1660506 h 2167943"/>
                    <a:gd name="connsiteX27" fmla="*/ 5194599 w 5194599"/>
                    <a:gd name="connsiteY27" fmla="*/ 2167943 h 2167943"/>
                    <a:gd name="connsiteX28" fmla="*/ 2254666 w 5194599"/>
                    <a:gd name="connsiteY28" fmla="*/ 2153280 h 2167943"/>
                    <a:gd name="connsiteX29" fmla="*/ 6621 w 5194599"/>
                    <a:gd name="connsiteY29" fmla="*/ 2140955 h 21679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5194599" h="2167943">
                      <a:moveTo>
                        <a:pt x="6621" y="2140955"/>
                      </a:moveTo>
                      <a:cubicBezTo>
                        <a:pt x="-19183" y="2073334"/>
                        <a:pt x="40447" y="2139910"/>
                        <a:pt x="16277" y="2056905"/>
                      </a:cubicBezTo>
                      <a:cubicBezTo>
                        <a:pt x="69444" y="2037589"/>
                        <a:pt x="249047" y="2034917"/>
                        <a:pt x="325626" y="2025060"/>
                      </a:cubicBezTo>
                      <a:cubicBezTo>
                        <a:pt x="381068" y="2004986"/>
                        <a:pt x="437841" y="2022786"/>
                        <a:pt x="484850" y="2015962"/>
                      </a:cubicBezTo>
                      <a:cubicBezTo>
                        <a:pt x="531859" y="2009138"/>
                        <a:pt x="523723" y="1980853"/>
                        <a:pt x="607680" y="1984116"/>
                      </a:cubicBezTo>
                      <a:cubicBezTo>
                        <a:pt x="691637" y="1987379"/>
                        <a:pt x="767245" y="2074082"/>
                        <a:pt x="843018" y="2040089"/>
                      </a:cubicBezTo>
                      <a:cubicBezTo>
                        <a:pt x="840299" y="2020168"/>
                        <a:pt x="928563" y="1900163"/>
                        <a:pt x="971336" y="1830200"/>
                      </a:cubicBezTo>
                      <a:lnTo>
                        <a:pt x="1405418" y="1396844"/>
                      </a:lnTo>
                      <a:lnTo>
                        <a:pt x="1680299" y="1256599"/>
                      </a:lnTo>
                      <a:lnTo>
                        <a:pt x="1977619" y="1099524"/>
                      </a:lnTo>
                      <a:lnTo>
                        <a:pt x="2129085" y="914400"/>
                      </a:lnTo>
                      <a:lnTo>
                        <a:pt x="2387136" y="701227"/>
                      </a:lnTo>
                      <a:lnTo>
                        <a:pt x="2566650" y="510493"/>
                      </a:lnTo>
                      <a:lnTo>
                        <a:pt x="2908849" y="347809"/>
                      </a:lnTo>
                      <a:lnTo>
                        <a:pt x="3082753" y="246832"/>
                      </a:lnTo>
                      <a:lnTo>
                        <a:pt x="3273487" y="0"/>
                      </a:lnTo>
                      <a:lnTo>
                        <a:pt x="3542758" y="39269"/>
                      </a:lnTo>
                      <a:lnTo>
                        <a:pt x="3733492" y="117806"/>
                      </a:lnTo>
                      <a:lnTo>
                        <a:pt x="3840078" y="106587"/>
                      </a:lnTo>
                      <a:lnTo>
                        <a:pt x="3974714" y="157075"/>
                      </a:lnTo>
                      <a:lnTo>
                        <a:pt x="4042032" y="263661"/>
                      </a:lnTo>
                      <a:lnTo>
                        <a:pt x="4103740" y="403907"/>
                      </a:lnTo>
                      <a:lnTo>
                        <a:pt x="4423499" y="488054"/>
                      </a:lnTo>
                      <a:lnTo>
                        <a:pt x="4574964" y="555372"/>
                      </a:lnTo>
                      <a:lnTo>
                        <a:pt x="4647892" y="572201"/>
                      </a:lnTo>
                      <a:lnTo>
                        <a:pt x="4614233" y="1497821"/>
                      </a:lnTo>
                      <a:lnTo>
                        <a:pt x="4917163" y="1660506"/>
                      </a:lnTo>
                      <a:lnTo>
                        <a:pt x="5194599" y="2167943"/>
                      </a:lnTo>
                      <a:lnTo>
                        <a:pt x="2254666" y="2153280"/>
                      </a:lnTo>
                      <a:lnTo>
                        <a:pt x="6621" y="2140955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23" name="Forma Livre 22"/>
                <p:cNvSpPr/>
                <p:nvPr/>
              </p:nvSpPr>
              <p:spPr>
                <a:xfrm>
                  <a:off x="-49440" y="1076632"/>
                  <a:ext cx="7783258" cy="5862484"/>
                </a:xfrm>
                <a:custGeom>
                  <a:avLst/>
                  <a:gdLst>
                    <a:gd name="connsiteX0" fmla="*/ 184355 w 7720781"/>
                    <a:gd name="connsiteY0" fmla="*/ 86278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36871 w 7720781"/>
                    <a:gd name="connsiteY0" fmla="*/ 72267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7375 w 7683910"/>
                    <a:gd name="connsiteY38" fmla="*/ 4122174 h 5862484"/>
                    <a:gd name="connsiteX39" fmla="*/ 7375 w 7683910"/>
                    <a:gd name="connsiteY39" fmla="*/ 700549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5 w 7683910"/>
                    <a:gd name="connsiteY39" fmla="*/ 700549 h 5862484"/>
                    <a:gd name="connsiteX0" fmla="*/ 16531 w 7700441"/>
                    <a:gd name="connsiteY0" fmla="*/ 722671 h 5862484"/>
                    <a:gd name="connsiteX1" fmla="*/ 1166906 w 7700441"/>
                    <a:gd name="connsiteY1" fmla="*/ 2013155 h 5862484"/>
                    <a:gd name="connsiteX2" fmla="*/ 1882202 w 7700441"/>
                    <a:gd name="connsiteY2" fmla="*/ 1364226 h 5862484"/>
                    <a:gd name="connsiteX3" fmla="*/ 1941196 w 7700441"/>
                    <a:gd name="connsiteY3" fmla="*/ 1312607 h 5862484"/>
                    <a:gd name="connsiteX4" fmla="*/ 1970693 w 7700441"/>
                    <a:gd name="connsiteY4" fmla="*/ 1290484 h 5862484"/>
                    <a:gd name="connsiteX5" fmla="*/ 3401286 w 7700441"/>
                    <a:gd name="connsiteY5" fmla="*/ 250723 h 5862484"/>
                    <a:gd name="connsiteX6" fmla="*/ 3408660 w 7700441"/>
                    <a:gd name="connsiteY6" fmla="*/ 0 h 5862484"/>
                    <a:gd name="connsiteX7" fmla="*/ 3475028 w 7700441"/>
                    <a:gd name="connsiteY7" fmla="*/ 0 h 5862484"/>
                    <a:gd name="connsiteX8" fmla="*/ 4971989 w 7700441"/>
                    <a:gd name="connsiteY8" fmla="*/ 22123 h 5862484"/>
                    <a:gd name="connsiteX9" fmla="*/ 5185841 w 7700441"/>
                    <a:gd name="connsiteY9" fmla="*/ 361336 h 5862484"/>
                    <a:gd name="connsiteX10" fmla="*/ 5908512 w 7700441"/>
                    <a:gd name="connsiteY10" fmla="*/ 523568 h 5862484"/>
                    <a:gd name="connsiteX11" fmla="*/ 6078118 w 7700441"/>
                    <a:gd name="connsiteY11" fmla="*/ 752168 h 5862484"/>
                    <a:gd name="connsiteX12" fmla="*/ 6218228 w 7700441"/>
                    <a:gd name="connsiteY12" fmla="*/ 1275736 h 5862484"/>
                    <a:gd name="connsiteX13" fmla="*/ 5960131 w 7700441"/>
                    <a:gd name="connsiteY13" fmla="*/ 1415845 h 5862484"/>
                    <a:gd name="connsiteX14" fmla="*/ 5679912 w 7700441"/>
                    <a:gd name="connsiteY14" fmla="*/ 1666568 h 5862484"/>
                    <a:gd name="connsiteX15" fmla="*/ 5886389 w 7700441"/>
                    <a:gd name="connsiteY15" fmla="*/ 1968910 h 5862484"/>
                    <a:gd name="connsiteX16" fmla="*/ 6409957 w 7700441"/>
                    <a:gd name="connsiteY16" fmla="*/ 2300749 h 5862484"/>
                    <a:gd name="connsiteX17" fmla="*/ 6852409 w 7700441"/>
                    <a:gd name="connsiteY17" fmla="*/ 1887794 h 5862484"/>
                    <a:gd name="connsiteX18" fmla="*/ 7368602 w 7700441"/>
                    <a:gd name="connsiteY18" fmla="*/ 1349478 h 5862484"/>
                    <a:gd name="connsiteX19" fmla="*/ 7545583 w 7700441"/>
                    <a:gd name="connsiteY19" fmla="*/ 1187245 h 5862484"/>
                    <a:gd name="connsiteX20" fmla="*/ 7700441 w 7700441"/>
                    <a:gd name="connsiteY20" fmla="*/ 1327355 h 5862484"/>
                    <a:gd name="connsiteX21" fmla="*/ 7700441 w 7700441"/>
                    <a:gd name="connsiteY21" fmla="*/ 5176684 h 5862484"/>
                    <a:gd name="connsiteX22" fmla="*/ 6498448 w 7700441"/>
                    <a:gd name="connsiteY22" fmla="*/ 4815349 h 5862484"/>
                    <a:gd name="connsiteX23" fmla="*/ 6218228 w 7700441"/>
                    <a:gd name="connsiteY23" fmla="*/ 4572000 h 5862484"/>
                    <a:gd name="connsiteX24" fmla="*/ 5952757 w 7700441"/>
                    <a:gd name="connsiteY24" fmla="*/ 4623620 h 5862484"/>
                    <a:gd name="connsiteX25" fmla="*/ 6085493 w 7700441"/>
                    <a:gd name="connsiteY25" fmla="*/ 5324168 h 5862484"/>
                    <a:gd name="connsiteX26" fmla="*/ 6048622 w 7700441"/>
                    <a:gd name="connsiteY26" fmla="*/ 5707626 h 5862484"/>
                    <a:gd name="connsiteX27" fmla="*/ 5834770 w 7700441"/>
                    <a:gd name="connsiteY27" fmla="*/ 5766620 h 5862484"/>
                    <a:gd name="connsiteX28" fmla="*/ 3320170 w 7700441"/>
                    <a:gd name="connsiteY28" fmla="*/ 5766620 h 5862484"/>
                    <a:gd name="connsiteX29" fmla="*/ 3312796 w 7700441"/>
                    <a:gd name="connsiteY29" fmla="*/ 5862484 h 5862484"/>
                    <a:gd name="connsiteX30" fmla="*/ 3652009 w 7700441"/>
                    <a:gd name="connsiteY30" fmla="*/ 5220929 h 5862484"/>
                    <a:gd name="connsiteX31" fmla="*/ 3615138 w 7700441"/>
                    <a:gd name="connsiteY31" fmla="*/ 4608871 h 5862484"/>
                    <a:gd name="connsiteX32" fmla="*/ 2398396 w 7700441"/>
                    <a:gd name="connsiteY32" fmla="*/ 5051323 h 5862484"/>
                    <a:gd name="connsiteX33" fmla="*/ 1719970 w 7700441"/>
                    <a:gd name="connsiteY33" fmla="*/ 5316794 h 5862484"/>
                    <a:gd name="connsiteX34" fmla="*/ 1712596 w 7700441"/>
                    <a:gd name="connsiteY34" fmla="*/ 5781368 h 5862484"/>
                    <a:gd name="connsiteX35" fmla="*/ 753951 w 7700441"/>
                    <a:gd name="connsiteY35" fmla="*/ 5759245 h 5862484"/>
                    <a:gd name="connsiteX36" fmla="*/ 377867 w 7700441"/>
                    <a:gd name="connsiteY36" fmla="*/ 5191433 h 5862484"/>
                    <a:gd name="connsiteX37" fmla="*/ 451609 w 7700441"/>
                    <a:gd name="connsiteY37" fmla="*/ 4129549 h 5862484"/>
                    <a:gd name="connsiteX38" fmla="*/ 68151 w 7700441"/>
                    <a:gd name="connsiteY38" fmla="*/ 4129548 h 5862484"/>
                    <a:gd name="connsiteX39" fmla="*/ 0 w 7700441"/>
                    <a:gd name="connsiteY39" fmla="*/ 939608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4 w 7683910"/>
                    <a:gd name="connsiteY39" fmla="*/ 724455 h 5862484"/>
                    <a:gd name="connsiteX0" fmla="*/ 11990 w 7695900"/>
                    <a:gd name="connsiteY0" fmla="*/ 722671 h 5862484"/>
                    <a:gd name="connsiteX1" fmla="*/ 1162365 w 7695900"/>
                    <a:gd name="connsiteY1" fmla="*/ 2013155 h 5862484"/>
                    <a:gd name="connsiteX2" fmla="*/ 1877661 w 7695900"/>
                    <a:gd name="connsiteY2" fmla="*/ 1364226 h 5862484"/>
                    <a:gd name="connsiteX3" fmla="*/ 1936655 w 7695900"/>
                    <a:gd name="connsiteY3" fmla="*/ 1312607 h 5862484"/>
                    <a:gd name="connsiteX4" fmla="*/ 1966152 w 7695900"/>
                    <a:gd name="connsiteY4" fmla="*/ 1290484 h 5862484"/>
                    <a:gd name="connsiteX5" fmla="*/ 3396745 w 7695900"/>
                    <a:gd name="connsiteY5" fmla="*/ 250723 h 5862484"/>
                    <a:gd name="connsiteX6" fmla="*/ 3404119 w 7695900"/>
                    <a:gd name="connsiteY6" fmla="*/ 0 h 5862484"/>
                    <a:gd name="connsiteX7" fmla="*/ 3470487 w 7695900"/>
                    <a:gd name="connsiteY7" fmla="*/ 0 h 5862484"/>
                    <a:gd name="connsiteX8" fmla="*/ 4967448 w 7695900"/>
                    <a:gd name="connsiteY8" fmla="*/ 22123 h 5862484"/>
                    <a:gd name="connsiteX9" fmla="*/ 5181300 w 7695900"/>
                    <a:gd name="connsiteY9" fmla="*/ 361336 h 5862484"/>
                    <a:gd name="connsiteX10" fmla="*/ 5903971 w 7695900"/>
                    <a:gd name="connsiteY10" fmla="*/ 523568 h 5862484"/>
                    <a:gd name="connsiteX11" fmla="*/ 6073577 w 7695900"/>
                    <a:gd name="connsiteY11" fmla="*/ 752168 h 5862484"/>
                    <a:gd name="connsiteX12" fmla="*/ 6213687 w 7695900"/>
                    <a:gd name="connsiteY12" fmla="*/ 1275736 h 5862484"/>
                    <a:gd name="connsiteX13" fmla="*/ 5955590 w 7695900"/>
                    <a:gd name="connsiteY13" fmla="*/ 1415845 h 5862484"/>
                    <a:gd name="connsiteX14" fmla="*/ 5675371 w 7695900"/>
                    <a:gd name="connsiteY14" fmla="*/ 1666568 h 5862484"/>
                    <a:gd name="connsiteX15" fmla="*/ 5881848 w 7695900"/>
                    <a:gd name="connsiteY15" fmla="*/ 1968910 h 5862484"/>
                    <a:gd name="connsiteX16" fmla="*/ 6405416 w 7695900"/>
                    <a:gd name="connsiteY16" fmla="*/ 2300749 h 5862484"/>
                    <a:gd name="connsiteX17" fmla="*/ 6847868 w 7695900"/>
                    <a:gd name="connsiteY17" fmla="*/ 1887794 h 5862484"/>
                    <a:gd name="connsiteX18" fmla="*/ 7364061 w 7695900"/>
                    <a:gd name="connsiteY18" fmla="*/ 1349478 h 5862484"/>
                    <a:gd name="connsiteX19" fmla="*/ 7541042 w 7695900"/>
                    <a:gd name="connsiteY19" fmla="*/ 1187245 h 5862484"/>
                    <a:gd name="connsiteX20" fmla="*/ 7695900 w 7695900"/>
                    <a:gd name="connsiteY20" fmla="*/ 1327355 h 5862484"/>
                    <a:gd name="connsiteX21" fmla="*/ 7695900 w 7695900"/>
                    <a:gd name="connsiteY21" fmla="*/ 5176684 h 5862484"/>
                    <a:gd name="connsiteX22" fmla="*/ 6493907 w 7695900"/>
                    <a:gd name="connsiteY22" fmla="*/ 4815349 h 5862484"/>
                    <a:gd name="connsiteX23" fmla="*/ 6213687 w 7695900"/>
                    <a:gd name="connsiteY23" fmla="*/ 4572000 h 5862484"/>
                    <a:gd name="connsiteX24" fmla="*/ 5948216 w 7695900"/>
                    <a:gd name="connsiteY24" fmla="*/ 4623620 h 5862484"/>
                    <a:gd name="connsiteX25" fmla="*/ 6080952 w 7695900"/>
                    <a:gd name="connsiteY25" fmla="*/ 5324168 h 5862484"/>
                    <a:gd name="connsiteX26" fmla="*/ 6044081 w 7695900"/>
                    <a:gd name="connsiteY26" fmla="*/ 5707626 h 5862484"/>
                    <a:gd name="connsiteX27" fmla="*/ 5830229 w 7695900"/>
                    <a:gd name="connsiteY27" fmla="*/ 5766620 h 5862484"/>
                    <a:gd name="connsiteX28" fmla="*/ 3315629 w 7695900"/>
                    <a:gd name="connsiteY28" fmla="*/ 5766620 h 5862484"/>
                    <a:gd name="connsiteX29" fmla="*/ 3308255 w 7695900"/>
                    <a:gd name="connsiteY29" fmla="*/ 5862484 h 5862484"/>
                    <a:gd name="connsiteX30" fmla="*/ 3647468 w 7695900"/>
                    <a:gd name="connsiteY30" fmla="*/ 5220929 h 5862484"/>
                    <a:gd name="connsiteX31" fmla="*/ 3610597 w 7695900"/>
                    <a:gd name="connsiteY31" fmla="*/ 4608871 h 5862484"/>
                    <a:gd name="connsiteX32" fmla="*/ 2393855 w 7695900"/>
                    <a:gd name="connsiteY32" fmla="*/ 5051323 h 5862484"/>
                    <a:gd name="connsiteX33" fmla="*/ 1715429 w 7695900"/>
                    <a:gd name="connsiteY33" fmla="*/ 5316794 h 5862484"/>
                    <a:gd name="connsiteX34" fmla="*/ 1708055 w 7695900"/>
                    <a:gd name="connsiteY34" fmla="*/ 5781368 h 5862484"/>
                    <a:gd name="connsiteX35" fmla="*/ 749410 w 7695900"/>
                    <a:gd name="connsiteY35" fmla="*/ 5759245 h 5862484"/>
                    <a:gd name="connsiteX36" fmla="*/ 373326 w 7695900"/>
                    <a:gd name="connsiteY36" fmla="*/ 5191433 h 5862484"/>
                    <a:gd name="connsiteX37" fmla="*/ 447068 w 7695900"/>
                    <a:gd name="connsiteY37" fmla="*/ 4129549 h 5862484"/>
                    <a:gd name="connsiteX38" fmla="*/ 0 w 7695900"/>
                    <a:gd name="connsiteY38" fmla="*/ 4145451 h 5862484"/>
                    <a:gd name="connsiteX39" fmla="*/ 19364 w 7695900"/>
                    <a:gd name="connsiteY39" fmla="*/ 724455 h 5862484"/>
                    <a:gd name="connsiteX0" fmla="*/ 32383 w 7716293"/>
                    <a:gd name="connsiteY0" fmla="*/ 722671 h 5862484"/>
                    <a:gd name="connsiteX1" fmla="*/ 1182758 w 7716293"/>
                    <a:gd name="connsiteY1" fmla="*/ 2013155 h 5862484"/>
                    <a:gd name="connsiteX2" fmla="*/ 1898054 w 7716293"/>
                    <a:gd name="connsiteY2" fmla="*/ 1364226 h 5862484"/>
                    <a:gd name="connsiteX3" fmla="*/ 1957048 w 7716293"/>
                    <a:gd name="connsiteY3" fmla="*/ 1312607 h 5862484"/>
                    <a:gd name="connsiteX4" fmla="*/ 1986545 w 7716293"/>
                    <a:gd name="connsiteY4" fmla="*/ 1290484 h 5862484"/>
                    <a:gd name="connsiteX5" fmla="*/ 3417138 w 7716293"/>
                    <a:gd name="connsiteY5" fmla="*/ 250723 h 5862484"/>
                    <a:gd name="connsiteX6" fmla="*/ 3424512 w 7716293"/>
                    <a:gd name="connsiteY6" fmla="*/ 0 h 5862484"/>
                    <a:gd name="connsiteX7" fmla="*/ 3490880 w 7716293"/>
                    <a:gd name="connsiteY7" fmla="*/ 0 h 5862484"/>
                    <a:gd name="connsiteX8" fmla="*/ 4987841 w 7716293"/>
                    <a:gd name="connsiteY8" fmla="*/ 22123 h 5862484"/>
                    <a:gd name="connsiteX9" fmla="*/ 5201693 w 7716293"/>
                    <a:gd name="connsiteY9" fmla="*/ 361336 h 5862484"/>
                    <a:gd name="connsiteX10" fmla="*/ 5924364 w 7716293"/>
                    <a:gd name="connsiteY10" fmla="*/ 523568 h 5862484"/>
                    <a:gd name="connsiteX11" fmla="*/ 6093970 w 7716293"/>
                    <a:gd name="connsiteY11" fmla="*/ 752168 h 5862484"/>
                    <a:gd name="connsiteX12" fmla="*/ 6234080 w 7716293"/>
                    <a:gd name="connsiteY12" fmla="*/ 1275736 h 5862484"/>
                    <a:gd name="connsiteX13" fmla="*/ 5975983 w 7716293"/>
                    <a:gd name="connsiteY13" fmla="*/ 1415845 h 5862484"/>
                    <a:gd name="connsiteX14" fmla="*/ 5695764 w 7716293"/>
                    <a:gd name="connsiteY14" fmla="*/ 1666568 h 5862484"/>
                    <a:gd name="connsiteX15" fmla="*/ 5902241 w 7716293"/>
                    <a:gd name="connsiteY15" fmla="*/ 1968910 h 5862484"/>
                    <a:gd name="connsiteX16" fmla="*/ 6425809 w 7716293"/>
                    <a:gd name="connsiteY16" fmla="*/ 2300749 h 5862484"/>
                    <a:gd name="connsiteX17" fmla="*/ 6868261 w 7716293"/>
                    <a:gd name="connsiteY17" fmla="*/ 1887794 h 5862484"/>
                    <a:gd name="connsiteX18" fmla="*/ 7384454 w 7716293"/>
                    <a:gd name="connsiteY18" fmla="*/ 1349478 h 5862484"/>
                    <a:gd name="connsiteX19" fmla="*/ 7561435 w 7716293"/>
                    <a:gd name="connsiteY19" fmla="*/ 1187245 h 5862484"/>
                    <a:gd name="connsiteX20" fmla="*/ 7716293 w 7716293"/>
                    <a:gd name="connsiteY20" fmla="*/ 1327355 h 5862484"/>
                    <a:gd name="connsiteX21" fmla="*/ 7716293 w 7716293"/>
                    <a:gd name="connsiteY21" fmla="*/ 5176684 h 5862484"/>
                    <a:gd name="connsiteX22" fmla="*/ 6514300 w 7716293"/>
                    <a:gd name="connsiteY22" fmla="*/ 4815349 h 5862484"/>
                    <a:gd name="connsiteX23" fmla="*/ 6234080 w 7716293"/>
                    <a:gd name="connsiteY23" fmla="*/ 4572000 h 5862484"/>
                    <a:gd name="connsiteX24" fmla="*/ 5968609 w 7716293"/>
                    <a:gd name="connsiteY24" fmla="*/ 4623620 h 5862484"/>
                    <a:gd name="connsiteX25" fmla="*/ 6101345 w 7716293"/>
                    <a:gd name="connsiteY25" fmla="*/ 5324168 h 5862484"/>
                    <a:gd name="connsiteX26" fmla="*/ 6064474 w 7716293"/>
                    <a:gd name="connsiteY26" fmla="*/ 5707626 h 5862484"/>
                    <a:gd name="connsiteX27" fmla="*/ 5850622 w 7716293"/>
                    <a:gd name="connsiteY27" fmla="*/ 5766620 h 5862484"/>
                    <a:gd name="connsiteX28" fmla="*/ 3336022 w 7716293"/>
                    <a:gd name="connsiteY28" fmla="*/ 5766620 h 5862484"/>
                    <a:gd name="connsiteX29" fmla="*/ 3328648 w 7716293"/>
                    <a:gd name="connsiteY29" fmla="*/ 5862484 h 5862484"/>
                    <a:gd name="connsiteX30" fmla="*/ 3667861 w 7716293"/>
                    <a:gd name="connsiteY30" fmla="*/ 5220929 h 5862484"/>
                    <a:gd name="connsiteX31" fmla="*/ 3630990 w 7716293"/>
                    <a:gd name="connsiteY31" fmla="*/ 4608871 h 5862484"/>
                    <a:gd name="connsiteX32" fmla="*/ 2414248 w 7716293"/>
                    <a:gd name="connsiteY32" fmla="*/ 5051323 h 5862484"/>
                    <a:gd name="connsiteX33" fmla="*/ 1735822 w 7716293"/>
                    <a:gd name="connsiteY33" fmla="*/ 5316794 h 5862484"/>
                    <a:gd name="connsiteX34" fmla="*/ 1728448 w 7716293"/>
                    <a:gd name="connsiteY34" fmla="*/ 5781368 h 5862484"/>
                    <a:gd name="connsiteX35" fmla="*/ 769803 w 7716293"/>
                    <a:gd name="connsiteY35" fmla="*/ 5759245 h 5862484"/>
                    <a:gd name="connsiteX36" fmla="*/ 393719 w 7716293"/>
                    <a:gd name="connsiteY36" fmla="*/ 5191433 h 5862484"/>
                    <a:gd name="connsiteX37" fmla="*/ 467461 w 7716293"/>
                    <a:gd name="connsiteY37" fmla="*/ 4129549 h 5862484"/>
                    <a:gd name="connsiteX38" fmla="*/ 20393 w 7716293"/>
                    <a:gd name="connsiteY38" fmla="*/ 4145451 h 5862484"/>
                    <a:gd name="connsiteX39" fmla="*/ 0 w 7716293"/>
                    <a:gd name="connsiteY39" fmla="*/ 724455 h 5862484"/>
                    <a:gd name="connsiteX0" fmla="*/ 51746 w 7735656"/>
                    <a:gd name="connsiteY0" fmla="*/ 722671 h 5862484"/>
                    <a:gd name="connsiteX1" fmla="*/ 1202121 w 7735656"/>
                    <a:gd name="connsiteY1" fmla="*/ 2013155 h 5862484"/>
                    <a:gd name="connsiteX2" fmla="*/ 1917417 w 7735656"/>
                    <a:gd name="connsiteY2" fmla="*/ 1364226 h 5862484"/>
                    <a:gd name="connsiteX3" fmla="*/ 1976411 w 7735656"/>
                    <a:gd name="connsiteY3" fmla="*/ 1312607 h 5862484"/>
                    <a:gd name="connsiteX4" fmla="*/ 2005908 w 7735656"/>
                    <a:gd name="connsiteY4" fmla="*/ 1290484 h 5862484"/>
                    <a:gd name="connsiteX5" fmla="*/ 3436501 w 7735656"/>
                    <a:gd name="connsiteY5" fmla="*/ 250723 h 5862484"/>
                    <a:gd name="connsiteX6" fmla="*/ 3443875 w 7735656"/>
                    <a:gd name="connsiteY6" fmla="*/ 0 h 5862484"/>
                    <a:gd name="connsiteX7" fmla="*/ 3510243 w 7735656"/>
                    <a:gd name="connsiteY7" fmla="*/ 0 h 5862484"/>
                    <a:gd name="connsiteX8" fmla="*/ 5007204 w 7735656"/>
                    <a:gd name="connsiteY8" fmla="*/ 22123 h 5862484"/>
                    <a:gd name="connsiteX9" fmla="*/ 5221056 w 7735656"/>
                    <a:gd name="connsiteY9" fmla="*/ 361336 h 5862484"/>
                    <a:gd name="connsiteX10" fmla="*/ 5943727 w 7735656"/>
                    <a:gd name="connsiteY10" fmla="*/ 523568 h 5862484"/>
                    <a:gd name="connsiteX11" fmla="*/ 6113333 w 7735656"/>
                    <a:gd name="connsiteY11" fmla="*/ 752168 h 5862484"/>
                    <a:gd name="connsiteX12" fmla="*/ 6253443 w 7735656"/>
                    <a:gd name="connsiteY12" fmla="*/ 1275736 h 5862484"/>
                    <a:gd name="connsiteX13" fmla="*/ 5995346 w 7735656"/>
                    <a:gd name="connsiteY13" fmla="*/ 1415845 h 5862484"/>
                    <a:gd name="connsiteX14" fmla="*/ 5715127 w 7735656"/>
                    <a:gd name="connsiteY14" fmla="*/ 1666568 h 5862484"/>
                    <a:gd name="connsiteX15" fmla="*/ 5921604 w 7735656"/>
                    <a:gd name="connsiteY15" fmla="*/ 1968910 h 5862484"/>
                    <a:gd name="connsiteX16" fmla="*/ 6445172 w 7735656"/>
                    <a:gd name="connsiteY16" fmla="*/ 2300749 h 5862484"/>
                    <a:gd name="connsiteX17" fmla="*/ 6887624 w 7735656"/>
                    <a:gd name="connsiteY17" fmla="*/ 1887794 h 5862484"/>
                    <a:gd name="connsiteX18" fmla="*/ 7403817 w 7735656"/>
                    <a:gd name="connsiteY18" fmla="*/ 1349478 h 5862484"/>
                    <a:gd name="connsiteX19" fmla="*/ 7580798 w 7735656"/>
                    <a:gd name="connsiteY19" fmla="*/ 1187245 h 5862484"/>
                    <a:gd name="connsiteX20" fmla="*/ 7735656 w 7735656"/>
                    <a:gd name="connsiteY20" fmla="*/ 1327355 h 5862484"/>
                    <a:gd name="connsiteX21" fmla="*/ 7735656 w 7735656"/>
                    <a:gd name="connsiteY21" fmla="*/ 5176684 h 5862484"/>
                    <a:gd name="connsiteX22" fmla="*/ 6533663 w 7735656"/>
                    <a:gd name="connsiteY22" fmla="*/ 4815349 h 5862484"/>
                    <a:gd name="connsiteX23" fmla="*/ 6253443 w 7735656"/>
                    <a:gd name="connsiteY23" fmla="*/ 4572000 h 5862484"/>
                    <a:gd name="connsiteX24" fmla="*/ 5987972 w 7735656"/>
                    <a:gd name="connsiteY24" fmla="*/ 4623620 h 5862484"/>
                    <a:gd name="connsiteX25" fmla="*/ 6120708 w 7735656"/>
                    <a:gd name="connsiteY25" fmla="*/ 5324168 h 5862484"/>
                    <a:gd name="connsiteX26" fmla="*/ 6083837 w 7735656"/>
                    <a:gd name="connsiteY26" fmla="*/ 5707626 h 5862484"/>
                    <a:gd name="connsiteX27" fmla="*/ 5869985 w 7735656"/>
                    <a:gd name="connsiteY27" fmla="*/ 5766620 h 5862484"/>
                    <a:gd name="connsiteX28" fmla="*/ 3355385 w 7735656"/>
                    <a:gd name="connsiteY28" fmla="*/ 5766620 h 5862484"/>
                    <a:gd name="connsiteX29" fmla="*/ 3348011 w 7735656"/>
                    <a:gd name="connsiteY29" fmla="*/ 5862484 h 5862484"/>
                    <a:gd name="connsiteX30" fmla="*/ 3687224 w 7735656"/>
                    <a:gd name="connsiteY30" fmla="*/ 5220929 h 5862484"/>
                    <a:gd name="connsiteX31" fmla="*/ 3650353 w 7735656"/>
                    <a:gd name="connsiteY31" fmla="*/ 4608871 h 5862484"/>
                    <a:gd name="connsiteX32" fmla="*/ 2433611 w 7735656"/>
                    <a:gd name="connsiteY32" fmla="*/ 5051323 h 5862484"/>
                    <a:gd name="connsiteX33" fmla="*/ 1755185 w 7735656"/>
                    <a:gd name="connsiteY33" fmla="*/ 5316794 h 5862484"/>
                    <a:gd name="connsiteX34" fmla="*/ 1747811 w 7735656"/>
                    <a:gd name="connsiteY34" fmla="*/ 5781368 h 5862484"/>
                    <a:gd name="connsiteX35" fmla="*/ 789166 w 7735656"/>
                    <a:gd name="connsiteY35" fmla="*/ 5759245 h 5862484"/>
                    <a:gd name="connsiteX36" fmla="*/ 413082 w 7735656"/>
                    <a:gd name="connsiteY36" fmla="*/ 5191433 h 5862484"/>
                    <a:gd name="connsiteX37" fmla="*/ 486824 w 7735656"/>
                    <a:gd name="connsiteY37" fmla="*/ 4129549 h 5862484"/>
                    <a:gd name="connsiteX38" fmla="*/ 0 w 7735656"/>
                    <a:gd name="connsiteY38" fmla="*/ 4121597 h 5862484"/>
                    <a:gd name="connsiteX39" fmla="*/ 19363 w 7735656"/>
                    <a:gd name="connsiteY39" fmla="*/ 724455 h 5862484"/>
                    <a:gd name="connsiteX0" fmla="*/ 72139 w 7756049"/>
                    <a:gd name="connsiteY0" fmla="*/ 722671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93558 w 7756049"/>
                    <a:gd name="connsiteY0" fmla="*/ 833989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85607 w 7748098"/>
                    <a:gd name="connsiteY0" fmla="*/ 833989 h 5862484"/>
                    <a:gd name="connsiteX1" fmla="*/ 1214563 w 7748098"/>
                    <a:gd name="connsiteY1" fmla="*/ 2013155 h 5862484"/>
                    <a:gd name="connsiteX2" fmla="*/ 1929859 w 7748098"/>
                    <a:gd name="connsiteY2" fmla="*/ 1364226 h 5862484"/>
                    <a:gd name="connsiteX3" fmla="*/ 1988853 w 7748098"/>
                    <a:gd name="connsiteY3" fmla="*/ 1312607 h 5862484"/>
                    <a:gd name="connsiteX4" fmla="*/ 2018350 w 7748098"/>
                    <a:gd name="connsiteY4" fmla="*/ 1290484 h 5862484"/>
                    <a:gd name="connsiteX5" fmla="*/ 3448943 w 7748098"/>
                    <a:gd name="connsiteY5" fmla="*/ 250723 h 5862484"/>
                    <a:gd name="connsiteX6" fmla="*/ 3456317 w 7748098"/>
                    <a:gd name="connsiteY6" fmla="*/ 0 h 5862484"/>
                    <a:gd name="connsiteX7" fmla="*/ 3522685 w 7748098"/>
                    <a:gd name="connsiteY7" fmla="*/ 0 h 5862484"/>
                    <a:gd name="connsiteX8" fmla="*/ 5019646 w 7748098"/>
                    <a:gd name="connsiteY8" fmla="*/ 22123 h 5862484"/>
                    <a:gd name="connsiteX9" fmla="*/ 5233498 w 7748098"/>
                    <a:gd name="connsiteY9" fmla="*/ 361336 h 5862484"/>
                    <a:gd name="connsiteX10" fmla="*/ 5956169 w 7748098"/>
                    <a:gd name="connsiteY10" fmla="*/ 523568 h 5862484"/>
                    <a:gd name="connsiteX11" fmla="*/ 6125775 w 7748098"/>
                    <a:gd name="connsiteY11" fmla="*/ 752168 h 5862484"/>
                    <a:gd name="connsiteX12" fmla="*/ 6265885 w 7748098"/>
                    <a:gd name="connsiteY12" fmla="*/ 1275736 h 5862484"/>
                    <a:gd name="connsiteX13" fmla="*/ 6007788 w 7748098"/>
                    <a:gd name="connsiteY13" fmla="*/ 1415845 h 5862484"/>
                    <a:gd name="connsiteX14" fmla="*/ 5727569 w 7748098"/>
                    <a:gd name="connsiteY14" fmla="*/ 1666568 h 5862484"/>
                    <a:gd name="connsiteX15" fmla="*/ 5934046 w 7748098"/>
                    <a:gd name="connsiteY15" fmla="*/ 1968910 h 5862484"/>
                    <a:gd name="connsiteX16" fmla="*/ 6457614 w 7748098"/>
                    <a:gd name="connsiteY16" fmla="*/ 2300749 h 5862484"/>
                    <a:gd name="connsiteX17" fmla="*/ 6900066 w 7748098"/>
                    <a:gd name="connsiteY17" fmla="*/ 1887794 h 5862484"/>
                    <a:gd name="connsiteX18" fmla="*/ 7416259 w 7748098"/>
                    <a:gd name="connsiteY18" fmla="*/ 1349478 h 5862484"/>
                    <a:gd name="connsiteX19" fmla="*/ 7593240 w 7748098"/>
                    <a:gd name="connsiteY19" fmla="*/ 1187245 h 5862484"/>
                    <a:gd name="connsiteX20" fmla="*/ 7748098 w 7748098"/>
                    <a:gd name="connsiteY20" fmla="*/ 1327355 h 5862484"/>
                    <a:gd name="connsiteX21" fmla="*/ 7748098 w 7748098"/>
                    <a:gd name="connsiteY21" fmla="*/ 5176684 h 5862484"/>
                    <a:gd name="connsiteX22" fmla="*/ 6546105 w 7748098"/>
                    <a:gd name="connsiteY22" fmla="*/ 4815349 h 5862484"/>
                    <a:gd name="connsiteX23" fmla="*/ 6265885 w 7748098"/>
                    <a:gd name="connsiteY23" fmla="*/ 4572000 h 5862484"/>
                    <a:gd name="connsiteX24" fmla="*/ 6000414 w 7748098"/>
                    <a:gd name="connsiteY24" fmla="*/ 4623620 h 5862484"/>
                    <a:gd name="connsiteX25" fmla="*/ 6133150 w 7748098"/>
                    <a:gd name="connsiteY25" fmla="*/ 5324168 h 5862484"/>
                    <a:gd name="connsiteX26" fmla="*/ 6096279 w 7748098"/>
                    <a:gd name="connsiteY26" fmla="*/ 5707626 h 5862484"/>
                    <a:gd name="connsiteX27" fmla="*/ 5882427 w 7748098"/>
                    <a:gd name="connsiteY27" fmla="*/ 5766620 h 5862484"/>
                    <a:gd name="connsiteX28" fmla="*/ 3367827 w 7748098"/>
                    <a:gd name="connsiteY28" fmla="*/ 5766620 h 5862484"/>
                    <a:gd name="connsiteX29" fmla="*/ 3360453 w 7748098"/>
                    <a:gd name="connsiteY29" fmla="*/ 5862484 h 5862484"/>
                    <a:gd name="connsiteX30" fmla="*/ 3699666 w 7748098"/>
                    <a:gd name="connsiteY30" fmla="*/ 5220929 h 5862484"/>
                    <a:gd name="connsiteX31" fmla="*/ 3662795 w 7748098"/>
                    <a:gd name="connsiteY31" fmla="*/ 4608871 h 5862484"/>
                    <a:gd name="connsiteX32" fmla="*/ 2446053 w 7748098"/>
                    <a:gd name="connsiteY32" fmla="*/ 5051323 h 5862484"/>
                    <a:gd name="connsiteX33" fmla="*/ 1767627 w 7748098"/>
                    <a:gd name="connsiteY33" fmla="*/ 5316794 h 5862484"/>
                    <a:gd name="connsiteX34" fmla="*/ 1760253 w 7748098"/>
                    <a:gd name="connsiteY34" fmla="*/ 5781368 h 5862484"/>
                    <a:gd name="connsiteX35" fmla="*/ 801608 w 7748098"/>
                    <a:gd name="connsiteY35" fmla="*/ 5759245 h 5862484"/>
                    <a:gd name="connsiteX36" fmla="*/ 425524 w 7748098"/>
                    <a:gd name="connsiteY36" fmla="*/ 5191433 h 5862484"/>
                    <a:gd name="connsiteX37" fmla="*/ 499266 w 7748098"/>
                    <a:gd name="connsiteY37" fmla="*/ 4129549 h 5862484"/>
                    <a:gd name="connsiteX38" fmla="*/ 12442 w 7748098"/>
                    <a:gd name="connsiteY38" fmla="*/ 4121597 h 5862484"/>
                    <a:gd name="connsiteX39" fmla="*/ 0 w 774809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48098 w 7811708"/>
                    <a:gd name="connsiteY21" fmla="*/ 5176684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64001 w 7811708"/>
                    <a:gd name="connsiteY21" fmla="*/ 5168733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929859 w 7779902"/>
                    <a:gd name="connsiteY2" fmla="*/ 1364226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1954739 w 7779902"/>
                    <a:gd name="connsiteY4" fmla="*/ 1115556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83258"/>
                    <a:gd name="connsiteY0" fmla="*/ 833989 h 5862484"/>
                    <a:gd name="connsiteX1" fmla="*/ 1214563 w 7783258"/>
                    <a:gd name="connsiteY1" fmla="*/ 2013155 h 5862484"/>
                    <a:gd name="connsiteX2" fmla="*/ 1540245 w 7783258"/>
                    <a:gd name="connsiteY2" fmla="*/ 1618667 h 5862484"/>
                    <a:gd name="connsiteX3" fmla="*/ 1829827 w 7783258"/>
                    <a:gd name="connsiteY3" fmla="*/ 1193337 h 5862484"/>
                    <a:gd name="connsiteX4" fmla="*/ 1954739 w 7783258"/>
                    <a:gd name="connsiteY4" fmla="*/ 1115556 h 5862484"/>
                    <a:gd name="connsiteX5" fmla="*/ 3448943 w 7783258"/>
                    <a:gd name="connsiteY5" fmla="*/ 250723 h 5862484"/>
                    <a:gd name="connsiteX6" fmla="*/ 3456317 w 7783258"/>
                    <a:gd name="connsiteY6" fmla="*/ 0 h 5862484"/>
                    <a:gd name="connsiteX7" fmla="*/ 3522685 w 7783258"/>
                    <a:gd name="connsiteY7" fmla="*/ 0 h 5862484"/>
                    <a:gd name="connsiteX8" fmla="*/ 5019646 w 7783258"/>
                    <a:gd name="connsiteY8" fmla="*/ 22123 h 5862484"/>
                    <a:gd name="connsiteX9" fmla="*/ 5233498 w 7783258"/>
                    <a:gd name="connsiteY9" fmla="*/ 361336 h 5862484"/>
                    <a:gd name="connsiteX10" fmla="*/ 5956169 w 7783258"/>
                    <a:gd name="connsiteY10" fmla="*/ 523568 h 5862484"/>
                    <a:gd name="connsiteX11" fmla="*/ 6125775 w 7783258"/>
                    <a:gd name="connsiteY11" fmla="*/ 752168 h 5862484"/>
                    <a:gd name="connsiteX12" fmla="*/ 6265885 w 7783258"/>
                    <a:gd name="connsiteY12" fmla="*/ 1275736 h 5862484"/>
                    <a:gd name="connsiteX13" fmla="*/ 6007788 w 7783258"/>
                    <a:gd name="connsiteY13" fmla="*/ 1415845 h 5862484"/>
                    <a:gd name="connsiteX14" fmla="*/ 5727569 w 7783258"/>
                    <a:gd name="connsiteY14" fmla="*/ 1666568 h 5862484"/>
                    <a:gd name="connsiteX15" fmla="*/ 5934046 w 7783258"/>
                    <a:gd name="connsiteY15" fmla="*/ 1968910 h 5862484"/>
                    <a:gd name="connsiteX16" fmla="*/ 6457614 w 7783258"/>
                    <a:gd name="connsiteY16" fmla="*/ 2300749 h 5862484"/>
                    <a:gd name="connsiteX17" fmla="*/ 6900066 w 7783258"/>
                    <a:gd name="connsiteY17" fmla="*/ 1887794 h 5862484"/>
                    <a:gd name="connsiteX18" fmla="*/ 7416259 w 7783258"/>
                    <a:gd name="connsiteY18" fmla="*/ 1349478 h 5862484"/>
                    <a:gd name="connsiteX19" fmla="*/ 7593240 w 7783258"/>
                    <a:gd name="connsiteY19" fmla="*/ 1187245 h 5862484"/>
                    <a:gd name="connsiteX20" fmla="*/ 7779902 w 7783258"/>
                    <a:gd name="connsiteY20" fmla="*/ 1343258 h 5862484"/>
                    <a:gd name="connsiteX21" fmla="*/ 7781930 w 7783258"/>
                    <a:gd name="connsiteY21" fmla="*/ 5168733 h 5862484"/>
                    <a:gd name="connsiteX22" fmla="*/ 6546105 w 7783258"/>
                    <a:gd name="connsiteY22" fmla="*/ 4815349 h 5862484"/>
                    <a:gd name="connsiteX23" fmla="*/ 6265885 w 7783258"/>
                    <a:gd name="connsiteY23" fmla="*/ 4572000 h 5862484"/>
                    <a:gd name="connsiteX24" fmla="*/ 6000414 w 7783258"/>
                    <a:gd name="connsiteY24" fmla="*/ 4623620 h 5862484"/>
                    <a:gd name="connsiteX25" fmla="*/ 6133150 w 7783258"/>
                    <a:gd name="connsiteY25" fmla="*/ 5324168 h 5862484"/>
                    <a:gd name="connsiteX26" fmla="*/ 6096279 w 7783258"/>
                    <a:gd name="connsiteY26" fmla="*/ 5707626 h 5862484"/>
                    <a:gd name="connsiteX27" fmla="*/ 5882427 w 7783258"/>
                    <a:gd name="connsiteY27" fmla="*/ 5766620 h 5862484"/>
                    <a:gd name="connsiteX28" fmla="*/ 3367827 w 7783258"/>
                    <a:gd name="connsiteY28" fmla="*/ 5766620 h 5862484"/>
                    <a:gd name="connsiteX29" fmla="*/ 3360453 w 7783258"/>
                    <a:gd name="connsiteY29" fmla="*/ 5862484 h 5862484"/>
                    <a:gd name="connsiteX30" fmla="*/ 3699666 w 7783258"/>
                    <a:gd name="connsiteY30" fmla="*/ 5220929 h 5862484"/>
                    <a:gd name="connsiteX31" fmla="*/ 3662795 w 7783258"/>
                    <a:gd name="connsiteY31" fmla="*/ 4608871 h 5862484"/>
                    <a:gd name="connsiteX32" fmla="*/ 2446053 w 7783258"/>
                    <a:gd name="connsiteY32" fmla="*/ 5051323 h 5862484"/>
                    <a:gd name="connsiteX33" fmla="*/ 1767627 w 7783258"/>
                    <a:gd name="connsiteY33" fmla="*/ 5316794 h 5862484"/>
                    <a:gd name="connsiteX34" fmla="*/ 1760253 w 7783258"/>
                    <a:gd name="connsiteY34" fmla="*/ 5781368 h 5862484"/>
                    <a:gd name="connsiteX35" fmla="*/ 801608 w 7783258"/>
                    <a:gd name="connsiteY35" fmla="*/ 5759245 h 5862484"/>
                    <a:gd name="connsiteX36" fmla="*/ 425524 w 7783258"/>
                    <a:gd name="connsiteY36" fmla="*/ 5191433 h 5862484"/>
                    <a:gd name="connsiteX37" fmla="*/ 499266 w 7783258"/>
                    <a:gd name="connsiteY37" fmla="*/ 4129549 h 5862484"/>
                    <a:gd name="connsiteX38" fmla="*/ 12442 w 7783258"/>
                    <a:gd name="connsiteY38" fmla="*/ 4121597 h 5862484"/>
                    <a:gd name="connsiteX39" fmla="*/ 0 w 7783258"/>
                    <a:gd name="connsiteY39" fmla="*/ 947092 h 58624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7783258" h="5862484">
                      <a:moveTo>
                        <a:pt x="485607" y="833989"/>
                      </a:moveTo>
                      <a:lnTo>
                        <a:pt x="1214563" y="2013155"/>
                      </a:lnTo>
                      <a:lnTo>
                        <a:pt x="1540245" y="1618667"/>
                      </a:lnTo>
                      <a:cubicBezTo>
                        <a:pt x="1559910" y="1601461"/>
                        <a:pt x="1760745" y="1277189"/>
                        <a:pt x="1829827" y="1193337"/>
                      </a:cubicBezTo>
                      <a:cubicBezTo>
                        <a:pt x="1898909" y="1109485"/>
                        <a:pt x="1684886" y="1272658"/>
                        <a:pt x="1954739" y="1115556"/>
                      </a:cubicBezTo>
                      <a:cubicBezTo>
                        <a:pt x="2224592" y="958454"/>
                        <a:pt x="2969428" y="549602"/>
                        <a:pt x="3448943" y="250723"/>
                      </a:cubicBezTo>
                      <a:lnTo>
                        <a:pt x="3456317" y="0"/>
                      </a:lnTo>
                      <a:lnTo>
                        <a:pt x="3522685" y="0"/>
                      </a:lnTo>
                      <a:lnTo>
                        <a:pt x="5019646" y="22123"/>
                      </a:lnTo>
                      <a:lnTo>
                        <a:pt x="5233498" y="361336"/>
                      </a:lnTo>
                      <a:lnTo>
                        <a:pt x="5956169" y="523568"/>
                      </a:lnTo>
                      <a:lnTo>
                        <a:pt x="6125775" y="752168"/>
                      </a:lnTo>
                      <a:lnTo>
                        <a:pt x="6265885" y="1275736"/>
                      </a:lnTo>
                      <a:lnTo>
                        <a:pt x="6007788" y="1415845"/>
                      </a:lnTo>
                      <a:lnTo>
                        <a:pt x="5727569" y="1666568"/>
                      </a:lnTo>
                      <a:lnTo>
                        <a:pt x="5934046" y="1968910"/>
                      </a:lnTo>
                      <a:lnTo>
                        <a:pt x="6457614" y="2300749"/>
                      </a:lnTo>
                      <a:lnTo>
                        <a:pt x="6900066" y="1887794"/>
                      </a:lnTo>
                      <a:lnTo>
                        <a:pt x="7416259" y="1349478"/>
                      </a:lnTo>
                      <a:lnTo>
                        <a:pt x="7593240" y="1187245"/>
                      </a:lnTo>
                      <a:lnTo>
                        <a:pt x="7779902" y="1343258"/>
                      </a:lnTo>
                      <a:cubicBezTo>
                        <a:pt x="7774602" y="2618416"/>
                        <a:pt x="7787230" y="3893575"/>
                        <a:pt x="7781930" y="5168733"/>
                      </a:cubicBezTo>
                      <a:lnTo>
                        <a:pt x="6546105" y="4815349"/>
                      </a:lnTo>
                      <a:lnTo>
                        <a:pt x="6265885" y="4572000"/>
                      </a:lnTo>
                      <a:lnTo>
                        <a:pt x="6000414" y="4623620"/>
                      </a:lnTo>
                      <a:lnTo>
                        <a:pt x="6133150" y="5324168"/>
                      </a:lnTo>
                      <a:lnTo>
                        <a:pt x="6096279" y="5707626"/>
                      </a:lnTo>
                      <a:lnTo>
                        <a:pt x="5882427" y="5766620"/>
                      </a:lnTo>
                      <a:lnTo>
                        <a:pt x="3367827" y="5766620"/>
                      </a:lnTo>
                      <a:lnTo>
                        <a:pt x="3360453" y="5862484"/>
                      </a:lnTo>
                      <a:lnTo>
                        <a:pt x="3699666" y="5220929"/>
                      </a:lnTo>
                      <a:lnTo>
                        <a:pt x="3662795" y="4608871"/>
                      </a:lnTo>
                      <a:lnTo>
                        <a:pt x="2446053" y="5051323"/>
                      </a:lnTo>
                      <a:lnTo>
                        <a:pt x="1767627" y="5316794"/>
                      </a:lnTo>
                      <a:lnTo>
                        <a:pt x="1760253" y="5781368"/>
                      </a:lnTo>
                      <a:lnTo>
                        <a:pt x="801608" y="5759245"/>
                      </a:lnTo>
                      <a:lnTo>
                        <a:pt x="425524" y="5191433"/>
                      </a:lnTo>
                      <a:lnTo>
                        <a:pt x="499266" y="4129549"/>
                      </a:lnTo>
                      <a:lnTo>
                        <a:pt x="12442" y="4121597"/>
                      </a:lnTo>
                      <a:cubicBezTo>
                        <a:pt x="8295" y="3063429"/>
                        <a:pt x="4147" y="2005260"/>
                        <a:pt x="0" y="947092"/>
                      </a:cubicBezTo>
                    </a:path>
                  </a:pathLst>
                </a:custGeom>
                <a:solidFill>
                  <a:srgbClr val="C00000">
                    <a:alpha val="2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/>
                </a:p>
              </p:txBody>
            </p:sp>
          </p:grpSp>
        </p:grpSp>
        <p:sp>
          <p:nvSpPr>
            <p:cNvPr id="9" name="CaixaDeTexto 8"/>
            <p:cNvSpPr txBox="1"/>
            <p:nvPr/>
          </p:nvSpPr>
          <p:spPr>
            <a:xfrm>
              <a:off x="6541356" y="2420888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3976914" y="6237312"/>
              <a:ext cx="2028689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2987824" y="4613935"/>
              <a:ext cx="1874242" cy="543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FFFF00"/>
                  </a:solidFill>
                  <a:latin typeface="DIN-Medium" panose="020B0500000000000000" pitchFamily="34" charset="0"/>
                </a:rPr>
                <a:t>ZONA CONSOLIDADA</a:t>
              </a:r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2536754" y="2492896"/>
              <a:ext cx="2029618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5993138" y="4633972"/>
              <a:ext cx="2091355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1788828" y="160963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2148868" y="665019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</p:grpSp>
      <p:graphicFrame>
        <p:nvGraphicFramePr>
          <p:cNvPr id="24" name="Tabela 23"/>
          <p:cNvGraphicFramePr>
            <a:graphicFrameLocks noGrp="1"/>
          </p:cNvGraphicFramePr>
          <p:nvPr/>
        </p:nvGraphicFramePr>
        <p:xfrm>
          <a:off x="611561" y="37172"/>
          <a:ext cx="8064896" cy="151216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997727"/>
                <a:gridCol w="3042832"/>
                <a:gridCol w="3024337"/>
              </a:tblGrid>
              <a:tr h="338614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MACROZONA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CARACTERÍSTICA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DIRETRIZES PDMUS</a:t>
                      </a:r>
                      <a:endParaRPr lang="pt-BR" sz="1200" dirty="0"/>
                    </a:p>
                  </a:txBody>
                  <a:tcPr anchor="ctr"/>
                </a:tc>
              </a:tr>
              <a:tr h="338614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EXPANSÃO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Urbanização recente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00B050"/>
                          </a:solidFill>
                        </a:rPr>
                        <a:t>DIRETRIZES VIÁRIAS ESTRUTURAIS</a:t>
                      </a:r>
                      <a:endParaRPr lang="pt-BR" sz="1300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CONSOLIDAÇÃO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condomínios e glebas não urbanizadas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CONECTIVIDADE DA MALHA VIÁRIA</a:t>
                      </a:r>
                      <a:endParaRPr lang="pt-BR" sz="13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CONSOLIDADA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urbanização consolidada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FFC000"/>
                          </a:solidFill>
                        </a:rPr>
                        <a:t>SOLUÇÕES PONTUAIS </a:t>
                      </a:r>
                      <a:endParaRPr lang="pt-BR" sz="1300" dirty="0">
                        <a:solidFill>
                          <a:srgbClr val="FFC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Elipse 19"/>
          <p:cNvSpPr/>
          <p:nvPr/>
        </p:nvSpPr>
        <p:spPr>
          <a:xfrm>
            <a:off x="467544" y="764704"/>
            <a:ext cx="2304256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34681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>ZONA EM CONSOLIDAÇÃO</a:t>
            </a:r>
            <a:br>
              <a:rPr lang="pt-BR" sz="2400" b="1" dirty="0" smtClean="0"/>
            </a:br>
            <a:r>
              <a:rPr lang="pt-BR" sz="2400" b="1" dirty="0" smtClean="0"/>
              <a:t>Padrão de Urbanização</a:t>
            </a:r>
            <a:endParaRPr lang="pt-BR" sz="2400" b="1" dirty="0"/>
          </a:p>
        </p:txBody>
      </p:sp>
      <p:grpSp>
        <p:nvGrpSpPr>
          <p:cNvPr id="7" name="Grupo 6"/>
          <p:cNvGrpSpPr/>
          <p:nvPr/>
        </p:nvGrpSpPr>
        <p:grpSpPr>
          <a:xfrm>
            <a:off x="827584" y="1196752"/>
            <a:ext cx="7848872" cy="5146899"/>
            <a:chOff x="514350" y="1990725"/>
            <a:chExt cx="6724650" cy="4352925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5163" t="1746" r="39623" b="41567"/>
            <a:stretch/>
          </p:blipFill>
          <p:spPr>
            <a:xfrm>
              <a:off x="583561" y="2014750"/>
              <a:ext cx="6632510" cy="4294570"/>
            </a:xfrm>
            <a:prstGeom prst="rect">
              <a:avLst/>
            </a:prstGeom>
            <a:solidFill>
              <a:srgbClr val="C00000">
                <a:alpha val="10000"/>
              </a:srgbClr>
            </a:solidFill>
            <a:ln w="63500">
              <a:noFill/>
              <a:prstDash val="sysDot"/>
            </a:ln>
          </p:spPr>
        </p:pic>
        <p:sp>
          <p:nvSpPr>
            <p:cNvPr id="11" name="Forma Livre 10"/>
            <p:cNvSpPr/>
            <p:nvPr/>
          </p:nvSpPr>
          <p:spPr>
            <a:xfrm>
              <a:off x="514350" y="1990725"/>
              <a:ext cx="6724650" cy="4352925"/>
            </a:xfrm>
            <a:custGeom>
              <a:avLst/>
              <a:gdLst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76650 w 6724650"/>
                <a:gd name="connsiteY30" fmla="*/ 752475 h 4352925"/>
                <a:gd name="connsiteX31" fmla="*/ 3695700 w 6724650"/>
                <a:gd name="connsiteY31" fmla="*/ 1123950 h 4352925"/>
                <a:gd name="connsiteX32" fmla="*/ 4457700 w 6724650"/>
                <a:gd name="connsiteY32" fmla="*/ 1685925 h 4352925"/>
                <a:gd name="connsiteX33" fmla="*/ 4210050 w 6724650"/>
                <a:gd name="connsiteY33" fmla="*/ 198120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76650 w 6724650"/>
                <a:gd name="connsiteY30" fmla="*/ 752475 h 4352925"/>
                <a:gd name="connsiteX31" fmla="*/ 3695700 w 6724650"/>
                <a:gd name="connsiteY31" fmla="*/ 1123950 h 4352925"/>
                <a:gd name="connsiteX32" fmla="*/ 4457700 w 6724650"/>
                <a:gd name="connsiteY32" fmla="*/ 16859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76650 w 6724650"/>
                <a:gd name="connsiteY30" fmla="*/ 752475 h 4352925"/>
                <a:gd name="connsiteX31" fmla="*/ 3695700 w 6724650"/>
                <a:gd name="connsiteY31" fmla="*/ 1123950 h 4352925"/>
                <a:gd name="connsiteX32" fmla="*/ 3562350 w 6724650"/>
                <a:gd name="connsiteY32" fmla="*/ 12287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76650 w 6724650"/>
                <a:gd name="connsiteY30" fmla="*/ 752475 h 4352925"/>
                <a:gd name="connsiteX31" fmla="*/ 3695700 w 6724650"/>
                <a:gd name="connsiteY31" fmla="*/ 1123950 h 4352925"/>
                <a:gd name="connsiteX32" fmla="*/ 3248025 w 6724650"/>
                <a:gd name="connsiteY32" fmla="*/ 5810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76650 w 6724650"/>
                <a:gd name="connsiteY30" fmla="*/ 752475 h 4352925"/>
                <a:gd name="connsiteX31" fmla="*/ 3552825 w 6724650"/>
                <a:gd name="connsiteY31" fmla="*/ 371475 h 4352925"/>
                <a:gd name="connsiteX32" fmla="*/ 3248025 w 6724650"/>
                <a:gd name="connsiteY32" fmla="*/ 5810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314700 w 6724650"/>
                <a:gd name="connsiteY8" fmla="*/ 2495550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86175 w 6724650"/>
                <a:gd name="connsiteY30" fmla="*/ 266700 h 4352925"/>
                <a:gd name="connsiteX31" fmla="*/ 3552825 w 6724650"/>
                <a:gd name="connsiteY31" fmla="*/ 371475 h 4352925"/>
                <a:gd name="connsiteX32" fmla="*/ 3248025 w 6724650"/>
                <a:gd name="connsiteY32" fmla="*/ 5810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  <a:gd name="connsiteX0" fmla="*/ 638175 w 6724650"/>
                <a:gd name="connsiteY0" fmla="*/ 4333875 h 4352925"/>
                <a:gd name="connsiteX1" fmla="*/ 1104900 w 6724650"/>
                <a:gd name="connsiteY1" fmla="*/ 3752850 h 4352925"/>
                <a:gd name="connsiteX2" fmla="*/ 2305050 w 6724650"/>
                <a:gd name="connsiteY2" fmla="*/ 3371850 h 4352925"/>
                <a:gd name="connsiteX3" fmla="*/ 2333625 w 6724650"/>
                <a:gd name="connsiteY3" fmla="*/ 3028950 h 4352925"/>
                <a:gd name="connsiteX4" fmla="*/ 2543175 w 6724650"/>
                <a:gd name="connsiteY4" fmla="*/ 3267075 h 4352925"/>
                <a:gd name="connsiteX5" fmla="*/ 2771775 w 6724650"/>
                <a:gd name="connsiteY5" fmla="*/ 3086100 h 4352925"/>
                <a:gd name="connsiteX6" fmla="*/ 2981325 w 6724650"/>
                <a:gd name="connsiteY6" fmla="*/ 2876550 h 4352925"/>
                <a:gd name="connsiteX7" fmla="*/ 3000375 w 6724650"/>
                <a:gd name="connsiteY7" fmla="*/ 2657475 h 4352925"/>
                <a:gd name="connsiteX8" fmla="*/ 3286125 w 6724650"/>
                <a:gd name="connsiteY8" fmla="*/ 2505075 h 4352925"/>
                <a:gd name="connsiteX9" fmla="*/ 3581400 w 6724650"/>
                <a:gd name="connsiteY9" fmla="*/ 3124200 h 4352925"/>
                <a:gd name="connsiteX10" fmla="*/ 3819525 w 6724650"/>
                <a:gd name="connsiteY10" fmla="*/ 2952750 h 4352925"/>
                <a:gd name="connsiteX11" fmla="*/ 4371975 w 6724650"/>
                <a:gd name="connsiteY11" fmla="*/ 2771775 h 4352925"/>
                <a:gd name="connsiteX12" fmla="*/ 4505325 w 6724650"/>
                <a:gd name="connsiteY12" fmla="*/ 2628900 h 4352925"/>
                <a:gd name="connsiteX13" fmla="*/ 4638675 w 6724650"/>
                <a:gd name="connsiteY13" fmla="*/ 2390775 h 4352925"/>
                <a:gd name="connsiteX14" fmla="*/ 4781550 w 6724650"/>
                <a:gd name="connsiteY14" fmla="*/ 2352675 h 4352925"/>
                <a:gd name="connsiteX15" fmla="*/ 5000625 w 6724650"/>
                <a:gd name="connsiteY15" fmla="*/ 2343150 h 4352925"/>
                <a:gd name="connsiteX16" fmla="*/ 5200650 w 6724650"/>
                <a:gd name="connsiteY16" fmla="*/ 2428875 h 4352925"/>
                <a:gd name="connsiteX17" fmla="*/ 5343525 w 6724650"/>
                <a:gd name="connsiteY17" fmla="*/ 2505075 h 4352925"/>
                <a:gd name="connsiteX18" fmla="*/ 5429250 w 6724650"/>
                <a:gd name="connsiteY18" fmla="*/ 2457450 h 4352925"/>
                <a:gd name="connsiteX19" fmla="*/ 5619750 w 6724650"/>
                <a:gd name="connsiteY19" fmla="*/ 2571750 h 4352925"/>
                <a:gd name="connsiteX20" fmla="*/ 5638800 w 6724650"/>
                <a:gd name="connsiteY20" fmla="*/ 2647950 h 4352925"/>
                <a:gd name="connsiteX21" fmla="*/ 5667375 w 6724650"/>
                <a:gd name="connsiteY21" fmla="*/ 2790825 h 4352925"/>
                <a:gd name="connsiteX22" fmla="*/ 5753100 w 6724650"/>
                <a:gd name="connsiteY22" fmla="*/ 2790825 h 4352925"/>
                <a:gd name="connsiteX23" fmla="*/ 5753100 w 6724650"/>
                <a:gd name="connsiteY23" fmla="*/ 2371725 h 4352925"/>
                <a:gd name="connsiteX24" fmla="*/ 6153150 w 6724650"/>
                <a:gd name="connsiteY24" fmla="*/ 2238375 h 4352925"/>
                <a:gd name="connsiteX25" fmla="*/ 6362700 w 6724650"/>
                <a:gd name="connsiteY25" fmla="*/ 2743200 h 4352925"/>
                <a:gd name="connsiteX26" fmla="*/ 6591300 w 6724650"/>
                <a:gd name="connsiteY26" fmla="*/ 2457450 h 4352925"/>
                <a:gd name="connsiteX27" fmla="*/ 6724650 w 6724650"/>
                <a:gd name="connsiteY27" fmla="*/ 2895600 h 4352925"/>
                <a:gd name="connsiteX28" fmla="*/ 6724650 w 6724650"/>
                <a:gd name="connsiteY28" fmla="*/ 0 h 4352925"/>
                <a:gd name="connsiteX29" fmla="*/ 3657600 w 6724650"/>
                <a:gd name="connsiteY29" fmla="*/ 19050 h 4352925"/>
                <a:gd name="connsiteX30" fmla="*/ 3686175 w 6724650"/>
                <a:gd name="connsiteY30" fmla="*/ 266700 h 4352925"/>
                <a:gd name="connsiteX31" fmla="*/ 3552825 w 6724650"/>
                <a:gd name="connsiteY31" fmla="*/ 371475 h 4352925"/>
                <a:gd name="connsiteX32" fmla="*/ 3248025 w 6724650"/>
                <a:gd name="connsiteY32" fmla="*/ 581025 h 4352925"/>
                <a:gd name="connsiteX33" fmla="*/ 2724150 w 6724650"/>
                <a:gd name="connsiteY33" fmla="*/ 857250 h 4352925"/>
                <a:gd name="connsiteX34" fmla="*/ 1924050 w 6724650"/>
                <a:gd name="connsiteY34" fmla="*/ 1295400 h 4352925"/>
                <a:gd name="connsiteX35" fmla="*/ 647700 w 6724650"/>
                <a:gd name="connsiteY35" fmla="*/ 2095500 h 4352925"/>
                <a:gd name="connsiteX36" fmla="*/ 38100 w 6724650"/>
                <a:gd name="connsiteY36" fmla="*/ 1114425 h 4352925"/>
                <a:gd name="connsiteX37" fmla="*/ 0 w 6724650"/>
                <a:gd name="connsiteY37" fmla="*/ 4352925 h 4352925"/>
                <a:gd name="connsiteX38" fmla="*/ 38100 w 6724650"/>
                <a:gd name="connsiteY38" fmla="*/ 4333875 h 4352925"/>
                <a:gd name="connsiteX39" fmla="*/ 638175 w 6724650"/>
                <a:gd name="connsiteY39" fmla="*/ 4333875 h 435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724650" h="4352925">
                  <a:moveTo>
                    <a:pt x="638175" y="4333875"/>
                  </a:moveTo>
                  <a:lnTo>
                    <a:pt x="1104900" y="3752850"/>
                  </a:lnTo>
                  <a:lnTo>
                    <a:pt x="2305050" y="3371850"/>
                  </a:lnTo>
                  <a:lnTo>
                    <a:pt x="2333625" y="3028950"/>
                  </a:lnTo>
                  <a:lnTo>
                    <a:pt x="2543175" y="3267075"/>
                  </a:lnTo>
                  <a:lnTo>
                    <a:pt x="2771775" y="3086100"/>
                  </a:lnTo>
                  <a:lnTo>
                    <a:pt x="2981325" y="2876550"/>
                  </a:lnTo>
                  <a:lnTo>
                    <a:pt x="3000375" y="2657475"/>
                  </a:lnTo>
                  <a:lnTo>
                    <a:pt x="3286125" y="2505075"/>
                  </a:lnTo>
                  <a:lnTo>
                    <a:pt x="3581400" y="3124200"/>
                  </a:lnTo>
                  <a:lnTo>
                    <a:pt x="3819525" y="2952750"/>
                  </a:lnTo>
                  <a:lnTo>
                    <a:pt x="4371975" y="2771775"/>
                  </a:lnTo>
                  <a:lnTo>
                    <a:pt x="4505325" y="2628900"/>
                  </a:lnTo>
                  <a:lnTo>
                    <a:pt x="4638675" y="2390775"/>
                  </a:lnTo>
                  <a:lnTo>
                    <a:pt x="4781550" y="2352675"/>
                  </a:lnTo>
                  <a:lnTo>
                    <a:pt x="5000625" y="2343150"/>
                  </a:lnTo>
                  <a:lnTo>
                    <a:pt x="5200650" y="2428875"/>
                  </a:lnTo>
                  <a:lnTo>
                    <a:pt x="5343525" y="2505075"/>
                  </a:lnTo>
                  <a:lnTo>
                    <a:pt x="5429250" y="2457450"/>
                  </a:lnTo>
                  <a:lnTo>
                    <a:pt x="5619750" y="2571750"/>
                  </a:lnTo>
                  <a:lnTo>
                    <a:pt x="5638800" y="2647950"/>
                  </a:lnTo>
                  <a:lnTo>
                    <a:pt x="5667375" y="2790825"/>
                  </a:lnTo>
                  <a:lnTo>
                    <a:pt x="5753100" y="2790825"/>
                  </a:lnTo>
                  <a:lnTo>
                    <a:pt x="5753100" y="2371725"/>
                  </a:lnTo>
                  <a:lnTo>
                    <a:pt x="6153150" y="2238375"/>
                  </a:lnTo>
                  <a:lnTo>
                    <a:pt x="6362700" y="2743200"/>
                  </a:lnTo>
                  <a:lnTo>
                    <a:pt x="6591300" y="2457450"/>
                  </a:lnTo>
                  <a:lnTo>
                    <a:pt x="6724650" y="2895600"/>
                  </a:lnTo>
                  <a:lnTo>
                    <a:pt x="6724650" y="0"/>
                  </a:lnTo>
                  <a:lnTo>
                    <a:pt x="3657600" y="19050"/>
                  </a:lnTo>
                  <a:lnTo>
                    <a:pt x="3686175" y="266700"/>
                  </a:lnTo>
                  <a:lnTo>
                    <a:pt x="3552825" y="371475"/>
                  </a:lnTo>
                  <a:lnTo>
                    <a:pt x="3248025" y="581025"/>
                  </a:lnTo>
                  <a:lnTo>
                    <a:pt x="2724150" y="857250"/>
                  </a:lnTo>
                  <a:lnTo>
                    <a:pt x="1924050" y="1295400"/>
                  </a:lnTo>
                  <a:lnTo>
                    <a:pt x="647700" y="2095500"/>
                  </a:lnTo>
                  <a:lnTo>
                    <a:pt x="38100" y="1114425"/>
                  </a:lnTo>
                  <a:lnTo>
                    <a:pt x="0" y="4352925"/>
                  </a:lnTo>
                  <a:lnTo>
                    <a:pt x="38100" y="4333875"/>
                  </a:lnTo>
                  <a:lnTo>
                    <a:pt x="638175" y="4333875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="" xmlns:p14="http://schemas.microsoft.com/office/powerpoint/2010/main" val="397327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5462067"/>
          </a:xfrm>
        </p:spPr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pt-BR" sz="2000" dirty="0" smtClean="0"/>
              <a:t>Grande </a:t>
            </a:r>
            <a:r>
              <a:rPr lang="pt-BR" sz="2000" dirty="0"/>
              <a:t>presença de loteamentos fechados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Processo de ocupação não linear (deixa vazios)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Descontinuidade do tecido urbano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Descontinuidade do sistema viário (conectado apenas por arteriais)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Carência de vias transversais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Grande impedância à circulação não motorizada (sobretudo a pé)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ZONA EM CONSOLIDAÇÃO </a:t>
            </a:r>
            <a:endParaRPr lang="pt-BR" sz="2400" b="1" dirty="0"/>
          </a:p>
        </p:txBody>
      </p:sp>
    </p:spTree>
    <p:extLst>
      <p:ext uri="{BB962C8B-B14F-4D97-AF65-F5344CB8AC3E}">
        <p14:creationId xmlns="" xmlns:p14="http://schemas.microsoft.com/office/powerpoint/2010/main" val="42411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DIRETRIZES </a:t>
            </a:r>
            <a:r>
              <a:rPr lang="pt-BR" sz="2000" b="1" dirty="0"/>
              <a:t>PARA O PROJETO DE NOVOS </a:t>
            </a:r>
            <a:r>
              <a:rPr lang="pt-BR" sz="2000" b="1" dirty="0" smtClean="0"/>
              <a:t>LOTEAMENTOS (arruamento)</a:t>
            </a:r>
            <a:endParaRPr lang="pt-BR" sz="4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ZONA EM CONSOLIDAÇÃO</a:t>
            </a:r>
            <a:endParaRPr lang="pt-BR" sz="2400" b="1" dirty="0"/>
          </a:p>
        </p:txBody>
      </p:sp>
      <p:grpSp>
        <p:nvGrpSpPr>
          <p:cNvPr id="5" name="Agrupar 23"/>
          <p:cNvGrpSpPr/>
          <p:nvPr/>
        </p:nvGrpSpPr>
        <p:grpSpPr>
          <a:xfrm>
            <a:off x="583561" y="2009775"/>
            <a:ext cx="6632510" cy="4303741"/>
            <a:chOff x="583561" y="2009775"/>
            <a:chExt cx="6632510" cy="4303741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5163" t="1746" r="39623" b="41567"/>
            <a:stretch/>
          </p:blipFill>
          <p:spPr>
            <a:xfrm>
              <a:off x="583561" y="2014750"/>
              <a:ext cx="6632510" cy="4294570"/>
            </a:xfrm>
            <a:prstGeom prst="rect">
              <a:avLst/>
            </a:prstGeom>
            <a:solidFill>
              <a:srgbClr val="C00000">
                <a:alpha val="10000"/>
              </a:srgbClr>
            </a:solidFill>
            <a:ln w="63500">
              <a:noFill/>
              <a:prstDash val="sysDot"/>
            </a:ln>
          </p:spPr>
        </p:pic>
        <p:sp>
          <p:nvSpPr>
            <p:cNvPr id="2" name="Forma Livre 1"/>
            <p:cNvSpPr/>
            <p:nvPr/>
          </p:nvSpPr>
          <p:spPr>
            <a:xfrm>
              <a:off x="2567730" y="3659665"/>
              <a:ext cx="1238795" cy="1322070"/>
            </a:xfrm>
            <a:custGeom>
              <a:avLst/>
              <a:gdLst>
                <a:gd name="connsiteX0" fmla="*/ 43543 w 1193075"/>
                <a:gd name="connsiteY0" fmla="*/ 1079863 h 1341120"/>
                <a:gd name="connsiteX1" fmla="*/ 400595 w 1193075"/>
                <a:gd name="connsiteY1" fmla="*/ 836023 h 1341120"/>
                <a:gd name="connsiteX2" fmla="*/ 505097 w 1193075"/>
                <a:gd name="connsiteY2" fmla="*/ 1027612 h 1341120"/>
                <a:gd name="connsiteX3" fmla="*/ 566057 w 1193075"/>
                <a:gd name="connsiteY3" fmla="*/ 853440 h 1341120"/>
                <a:gd name="connsiteX4" fmla="*/ 635726 w 1193075"/>
                <a:gd name="connsiteY4" fmla="*/ 809897 h 1341120"/>
                <a:gd name="connsiteX5" fmla="*/ 748937 w 1193075"/>
                <a:gd name="connsiteY5" fmla="*/ 809897 h 1341120"/>
                <a:gd name="connsiteX6" fmla="*/ 809897 w 1193075"/>
                <a:gd name="connsiteY6" fmla="*/ 905692 h 1341120"/>
                <a:gd name="connsiteX7" fmla="*/ 792480 w 1193075"/>
                <a:gd name="connsiteY7" fmla="*/ 1001486 h 1341120"/>
                <a:gd name="connsiteX8" fmla="*/ 783772 w 1193075"/>
                <a:gd name="connsiteY8" fmla="*/ 1158240 h 1341120"/>
                <a:gd name="connsiteX9" fmla="*/ 731520 w 1193075"/>
                <a:gd name="connsiteY9" fmla="*/ 1193075 h 1341120"/>
                <a:gd name="connsiteX10" fmla="*/ 809897 w 1193075"/>
                <a:gd name="connsiteY10" fmla="*/ 1341120 h 1341120"/>
                <a:gd name="connsiteX11" fmla="*/ 975360 w 1193075"/>
                <a:gd name="connsiteY11" fmla="*/ 1201783 h 1341120"/>
                <a:gd name="connsiteX12" fmla="*/ 984069 w 1193075"/>
                <a:gd name="connsiteY12" fmla="*/ 992777 h 1341120"/>
                <a:gd name="connsiteX13" fmla="*/ 1071155 w 1193075"/>
                <a:gd name="connsiteY13" fmla="*/ 949235 h 1341120"/>
                <a:gd name="connsiteX14" fmla="*/ 1193075 w 1193075"/>
                <a:gd name="connsiteY14" fmla="*/ 879566 h 1341120"/>
                <a:gd name="connsiteX15" fmla="*/ 1105989 w 1193075"/>
                <a:gd name="connsiteY15" fmla="*/ 696686 h 1341120"/>
                <a:gd name="connsiteX16" fmla="*/ 940526 w 1193075"/>
                <a:gd name="connsiteY16" fmla="*/ 740229 h 1341120"/>
                <a:gd name="connsiteX17" fmla="*/ 931817 w 1193075"/>
                <a:gd name="connsiteY17" fmla="*/ 670560 h 1341120"/>
                <a:gd name="connsiteX18" fmla="*/ 914400 w 1193075"/>
                <a:gd name="connsiteY18" fmla="*/ 609600 h 1341120"/>
                <a:gd name="connsiteX19" fmla="*/ 853440 w 1193075"/>
                <a:gd name="connsiteY19" fmla="*/ 627017 h 1341120"/>
                <a:gd name="connsiteX20" fmla="*/ 844732 w 1193075"/>
                <a:gd name="connsiteY20" fmla="*/ 653143 h 1341120"/>
                <a:gd name="connsiteX21" fmla="*/ 844732 w 1193075"/>
                <a:gd name="connsiteY21" fmla="*/ 705395 h 1341120"/>
                <a:gd name="connsiteX22" fmla="*/ 818606 w 1193075"/>
                <a:gd name="connsiteY22" fmla="*/ 740229 h 1341120"/>
                <a:gd name="connsiteX23" fmla="*/ 783772 w 1193075"/>
                <a:gd name="connsiteY23" fmla="*/ 731520 h 1341120"/>
                <a:gd name="connsiteX24" fmla="*/ 722812 w 1193075"/>
                <a:gd name="connsiteY24" fmla="*/ 566057 h 1341120"/>
                <a:gd name="connsiteX25" fmla="*/ 722812 w 1193075"/>
                <a:gd name="connsiteY25" fmla="*/ 505097 h 1341120"/>
                <a:gd name="connsiteX26" fmla="*/ 653143 w 1193075"/>
                <a:gd name="connsiteY26" fmla="*/ 487680 h 1341120"/>
                <a:gd name="connsiteX27" fmla="*/ 644435 w 1193075"/>
                <a:gd name="connsiteY27" fmla="*/ 574766 h 1341120"/>
                <a:gd name="connsiteX28" fmla="*/ 574766 w 1193075"/>
                <a:gd name="connsiteY28" fmla="*/ 618309 h 1341120"/>
                <a:gd name="connsiteX29" fmla="*/ 409303 w 1193075"/>
                <a:gd name="connsiteY29" fmla="*/ 583475 h 1341120"/>
                <a:gd name="connsiteX30" fmla="*/ 905692 w 1193075"/>
                <a:gd name="connsiteY30" fmla="*/ 217715 h 1341120"/>
                <a:gd name="connsiteX31" fmla="*/ 714103 w 1193075"/>
                <a:gd name="connsiteY31" fmla="*/ 0 h 1341120"/>
                <a:gd name="connsiteX32" fmla="*/ 104503 w 1193075"/>
                <a:gd name="connsiteY32" fmla="*/ 478972 h 1341120"/>
                <a:gd name="connsiteX33" fmla="*/ 209006 w 1193075"/>
                <a:gd name="connsiteY33" fmla="*/ 679269 h 1341120"/>
                <a:gd name="connsiteX34" fmla="*/ 209006 w 1193075"/>
                <a:gd name="connsiteY34" fmla="*/ 731520 h 1341120"/>
                <a:gd name="connsiteX35" fmla="*/ 296092 w 1193075"/>
                <a:gd name="connsiteY35" fmla="*/ 783772 h 1341120"/>
                <a:gd name="connsiteX36" fmla="*/ 0 w 1193075"/>
                <a:gd name="connsiteY36" fmla="*/ 975360 h 1341120"/>
                <a:gd name="connsiteX0" fmla="*/ 43543 w 1193075"/>
                <a:gd name="connsiteY0" fmla="*/ 1079863 h 1341120"/>
                <a:gd name="connsiteX1" fmla="*/ 400595 w 1193075"/>
                <a:gd name="connsiteY1" fmla="*/ 836023 h 1341120"/>
                <a:gd name="connsiteX2" fmla="*/ 505097 w 1193075"/>
                <a:gd name="connsiteY2" fmla="*/ 1027612 h 1341120"/>
                <a:gd name="connsiteX3" fmla="*/ 566057 w 1193075"/>
                <a:gd name="connsiteY3" fmla="*/ 853440 h 1341120"/>
                <a:gd name="connsiteX4" fmla="*/ 635726 w 1193075"/>
                <a:gd name="connsiteY4" fmla="*/ 809897 h 1341120"/>
                <a:gd name="connsiteX5" fmla="*/ 748937 w 1193075"/>
                <a:gd name="connsiteY5" fmla="*/ 809897 h 1341120"/>
                <a:gd name="connsiteX6" fmla="*/ 809897 w 1193075"/>
                <a:gd name="connsiteY6" fmla="*/ 905692 h 1341120"/>
                <a:gd name="connsiteX7" fmla="*/ 792480 w 1193075"/>
                <a:gd name="connsiteY7" fmla="*/ 1001486 h 1341120"/>
                <a:gd name="connsiteX8" fmla="*/ 783772 w 1193075"/>
                <a:gd name="connsiteY8" fmla="*/ 1158240 h 1341120"/>
                <a:gd name="connsiteX9" fmla="*/ 731520 w 1193075"/>
                <a:gd name="connsiteY9" fmla="*/ 1193075 h 1341120"/>
                <a:gd name="connsiteX10" fmla="*/ 809897 w 1193075"/>
                <a:gd name="connsiteY10" fmla="*/ 1341120 h 1341120"/>
                <a:gd name="connsiteX11" fmla="*/ 975360 w 1193075"/>
                <a:gd name="connsiteY11" fmla="*/ 1201783 h 1341120"/>
                <a:gd name="connsiteX12" fmla="*/ 984069 w 1193075"/>
                <a:gd name="connsiteY12" fmla="*/ 992777 h 1341120"/>
                <a:gd name="connsiteX13" fmla="*/ 1071155 w 1193075"/>
                <a:gd name="connsiteY13" fmla="*/ 949235 h 1341120"/>
                <a:gd name="connsiteX14" fmla="*/ 1193075 w 1193075"/>
                <a:gd name="connsiteY14" fmla="*/ 879566 h 1341120"/>
                <a:gd name="connsiteX15" fmla="*/ 1105989 w 1193075"/>
                <a:gd name="connsiteY15" fmla="*/ 696686 h 1341120"/>
                <a:gd name="connsiteX16" fmla="*/ 940526 w 1193075"/>
                <a:gd name="connsiteY16" fmla="*/ 740229 h 1341120"/>
                <a:gd name="connsiteX17" fmla="*/ 931817 w 1193075"/>
                <a:gd name="connsiteY17" fmla="*/ 670560 h 1341120"/>
                <a:gd name="connsiteX18" fmla="*/ 914400 w 1193075"/>
                <a:gd name="connsiteY18" fmla="*/ 609600 h 1341120"/>
                <a:gd name="connsiteX19" fmla="*/ 853440 w 1193075"/>
                <a:gd name="connsiteY19" fmla="*/ 627017 h 1341120"/>
                <a:gd name="connsiteX20" fmla="*/ 844732 w 1193075"/>
                <a:gd name="connsiteY20" fmla="*/ 653143 h 1341120"/>
                <a:gd name="connsiteX21" fmla="*/ 844732 w 1193075"/>
                <a:gd name="connsiteY21" fmla="*/ 705395 h 1341120"/>
                <a:gd name="connsiteX22" fmla="*/ 818606 w 1193075"/>
                <a:gd name="connsiteY22" fmla="*/ 740229 h 1341120"/>
                <a:gd name="connsiteX23" fmla="*/ 783772 w 1193075"/>
                <a:gd name="connsiteY23" fmla="*/ 731520 h 1341120"/>
                <a:gd name="connsiteX24" fmla="*/ 722812 w 1193075"/>
                <a:gd name="connsiteY24" fmla="*/ 566057 h 1341120"/>
                <a:gd name="connsiteX25" fmla="*/ 722812 w 1193075"/>
                <a:gd name="connsiteY25" fmla="*/ 505097 h 1341120"/>
                <a:gd name="connsiteX26" fmla="*/ 653143 w 1193075"/>
                <a:gd name="connsiteY26" fmla="*/ 487680 h 1341120"/>
                <a:gd name="connsiteX27" fmla="*/ 644435 w 1193075"/>
                <a:gd name="connsiteY27" fmla="*/ 574766 h 1341120"/>
                <a:gd name="connsiteX28" fmla="*/ 574766 w 1193075"/>
                <a:gd name="connsiteY28" fmla="*/ 618309 h 1341120"/>
                <a:gd name="connsiteX29" fmla="*/ 409303 w 1193075"/>
                <a:gd name="connsiteY29" fmla="*/ 583475 h 1341120"/>
                <a:gd name="connsiteX30" fmla="*/ 886642 w 1193075"/>
                <a:gd name="connsiteY30" fmla="*/ 240575 h 1341120"/>
                <a:gd name="connsiteX31" fmla="*/ 714103 w 1193075"/>
                <a:gd name="connsiteY31" fmla="*/ 0 h 1341120"/>
                <a:gd name="connsiteX32" fmla="*/ 104503 w 1193075"/>
                <a:gd name="connsiteY32" fmla="*/ 478972 h 1341120"/>
                <a:gd name="connsiteX33" fmla="*/ 209006 w 1193075"/>
                <a:gd name="connsiteY33" fmla="*/ 679269 h 1341120"/>
                <a:gd name="connsiteX34" fmla="*/ 209006 w 1193075"/>
                <a:gd name="connsiteY34" fmla="*/ 731520 h 1341120"/>
                <a:gd name="connsiteX35" fmla="*/ 296092 w 1193075"/>
                <a:gd name="connsiteY35" fmla="*/ 783772 h 1341120"/>
                <a:gd name="connsiteX36" fmla="*/ 0 w 1193075"/>
                <a:gd name="connsiteY36" fmla="*/ 975360 h 1341120"/>
                <a:gd name="connsiteX0" fmla="*/ 43543 w 1193075"/>
                <a:gd name="connsiteY0" fmla="*/ 1057003 h 1318260"/>
                <a:gd name="connsiteX1" fmla="*/ 400595 w 1193075"/>
                <a:gd name="connsiteY1" fmla="*/ 813163 h 1318260"/>
                <a:gd name="connsiteX2" fmla="*/ 505097 w 1193075"/>
                <a:gd name="connsiteY2" fmla="*/ 1004752 h 1318260"/>
                <a:gd name="connsiteX3" fmla="*/ 566057 w 1193075"/>
                <a:gd name="connsiteY3" fmla="*/ 830580 h 1318260"/>
                <a:gd name="connsiteX4" fmla="*/ 635726 w 1193075"/>
                <a:gd name="connsiteY4" fmla="*/ 787037 h 1318260"/>
                <a:gd name="connsiteX5" fmla="*/ 748937 w 1193075"/>
                <a:gd name="connsiteY5" fmla="*/ 787037 h 1318260"/>
                <a:gd name="connsiteX6" fmla="*/ 809897 w 1193075"/>
                <a:gd name="connsiteY6" fmla="*/ 882832 h 1318260"/>
                <a:gd name="connsiteX7" fmla="*/ 792480 w 1193075"/>
                <a:gd name="connsiteY7" fmla="*/ 978626 h 1318260"/>
                <a:gd name="connsiteX8" fmla="*/ 783772 w 1193075"/>
                <a:gd name="connsiteY8" fmla="*/ 1135380 h 1318260"/>
                <a:gd name="connsiteX9" fmla="*/ 731520 w 1193075"/>
                <a:gd name="connsiteY9" fmla="*/ 1170215 h 1318260"/>
                <a:gd name="connsiteX10" fmla="*/ 809897 w 1193075"/>
                <a:gd name="connsiteY10" fmla="*/ 1318260 h 1318260"/>
                <a:gd name="connsiteX11" fmla="*/ 975360 w 1193075"/>
                <a:gd name="connsiteY11" fmla="*/ 1178923 h 1318260"/>
                <a:gd name="connsiteX12" fmla="*/ 984069 w 1193075"/>
                <a:gd name="connsiteY12" fmla="*/ 969917 h 1318260"/>
                <a:gd name="connsiteX13" fmla="*/ 1071155 w 1193075"/>
                <a:gd name="connsiteY13" fmla="*/ 926375 h 1318260"/>
                <a:gd name="connsiteX14" fmla="*/ 1193075 w 1193075"/>
                <a:gd name="connsiteY14" fmla="*/ 856706 h 1318260"/>
                <a:gd name="connsiteX15" fmla="*/ 1105989 w 1193075"/>
                <a:gd name="connsiteY15" fmla="*/ 673826 h 1318260"/>
                <a:gd name="connsiteX16" fmla="*/ 940526 w 1193075"/>
                <a:gd name="connsiteY16" fmla="*/ 717369 h 1318260"/>
                <a:gd name="connsiteX17" fmla="*/ 931817 w 1193075"/>
                <a:gd name="connsiteY17" fmla="*/ 647700 h 1318260"/>
                <a:gd name="connsiteX18" fmla="*/ 914400 w 1193075"/>
                <a:gd name="connsiteY18" fmla="*/ 586740 h 1318260"/>
                <a:gd name="connsiteX19" fmla="*/ 853440 w 1193075"/>
                <a:gd name="connsiteY19" fmla="*/ 604157 h 1318260"/>
                <a:gd name="connsiteX20" fmla="*/ 844732 w 1193075"/>
                <a:gd name="connsiteY20" fmla="*/ 630283 h 1318260"/>
                <a:gd name="connsiteX21" fmla="*/ 844732 w 1193075"/>
                <a:gd name="connsiteY21" fmla="*/ 682535 h 1318260"/>
                <a:gd name="connsiteX22" fmla="*/ 818606 w 1193075"/>
                <a:gd name="connsiteY22" fmla="*/ 717369 h 1318260"/>
                <a:gd name="connsiteX23" fmla="*/ 783772 w 1193075"/>
                <a:gd name="connsiteY23" fmla="*/ 708660 h 1318260"/>
                <a:gd name="connsiteX24" fmla="*/ 722812 w 1193075"/>
                <a:gd name="connsiteY24" fmla="*/ 543197 h 1318260"/>
                <a:gd name="connsiteX25" fmla="*/ 722812 w 1193075"/>
                <a:gd name="connsiteY25" fmla="*/ 482237 h 1318260"/>
                <a:gd name="connsiteX26" fmla="*/ 653143 w 1193075"/>
                <a:gd name="connsiteY26" fmla="*/ 464820 h 1318260"/>
                <a:gd name="connsiteX27" fmla="*/ 644435 w 1193075"/>
                <a:gd name="connsiteY27" fmla="*/ 551906 h 1318260"/>
                <a:gd name="connsiteX28" fmla="*/ 574766 w 1193075"/>
                <a:gd name="connsiteY28" fmla="*/ 595449 h 1318260"/>
                <a:gd name="connsiteX29" fmla="*/ 409303 w 1193075"/>
                <a:gd name="connsiteY29" fmla="*/ 560615 h 1318260"/>
                <a:gd name="connsiteX30" fmla="*/ 886642 w 1193075"/>
                <a:gd name="connsiteY30" fmla="*/ 217715 h 1318260"/>
                <a:gd name="connsiteX31" fmla="*/ 698863 w 1193075"/>
                <a:gd name="connsiteY31" fmla="*/ 0 h 1318260"/>
                <a:gd name="connsiteX32" fmla="*/ 104503 w 1193075"/>
                <a:gd name="connsiteY32" fmla="*/ 456112 h 1318260"/>
                <a:gd name="connsiteX33" fmla="*/ 209006 w 1193075"/>
                <a:gd name="connsiteY33" fmla="*/ 656409 h 1318260"/>
                <a:gd name="connsiteX34" fmla="*/ 209006 w 1193075"/>
                <a:gd name="connsiteY34" fmla="*/ 708660 h 1318260"/>
                <a:gd name="connsiteX35" fmla="*/ 296092 w 1193075"/>
                <a:gd name="connsiteY35" fmla="*/ 760912 h 1318260"/>
                <a:gd name="connsiteX36" fmla="*/ 0 w 1193075"/>
                <a:gd name="connsiteY36" fmla="*/ 952500 h 1318260"/>
                <a:gd name="connsiteX0" fmla="*/ 43543 w 1193075"/>
                <a:gd name="connsiteY0" fmla="*/ 1060813 h 1322070"/>
                <a:gd name="connsiteX1" fmla="*/ 400595 w 1193075"/>
                <a:gd name="connsiteY1" fmla="*/ 816973 h 1322070"/>
                <a:gd name="connsiteX2" fmla="*/ 505097 w 1193075"/>
                <a:gd name="connsiteY2" fmla="*/ 1008562 h 1322070"/>
                <a:gd name="connsiteX3" fmla="*/ 566057 w 1193075"/>
                <a:gd name="connsiteY3" fmla="*/ 834390 h 1322070"/>
                <a:gd name="connsiteX4" fmla="*/ 635726 w 1193075"/>
                <a:gd name="connsiteY4" fmla="*/ 790847 h 1322070"/>
                <a:gd name="connsiteX5" fmla="*/ 748937 w 1193075"/>
                <a:gd name="connsiteY5" fmla="*/ 790847 h 1322070"/>
                <a:gd name="connsiteX6" fmla="*/ 809897 w 1193075"/>
                <a:gd name="connsiteY6" fmla="*/ 886642 h 1322070"/>
                <a:gd name="connsiteX7" fmla="*/ 792480 w 1193075"/>
                <a:gd name="connsiteY7" fmla="*/ 982436 h 1322070"/>
                <a:gd name="connsiteX8" fmla="*/ 783772 w 1193075"/>
                <a:gd name="connsiteY8" fmla="*/ 1139190 h 1322070"/>
                <a:gd name="connsiteX9" fmla="*/ 731520 w 1193075"/>
                <a:gd name="connsiteY9" fmla="*/ 1174025 h 1322070"/>
                <a:gd name="connsiteX10" fmla="*/ 809897 w 1193075"/>
                <a:gd name="connsiteY10" fmla="*/ 1322070 h 1322070"/>
                <a:gd name="connsiteX11" fmla="*/ 975360 w 1193075"/>
                <a:gd name="connsiteY11" fmla="*/ 1182733 h 1322070"/>
                <a:gd name="connsiteX12" fmla="*/ 984069 w 1193075"/>
                <a:gd name="connsiteY12" fmla="*/ 973727 h 1322070"/>
                <a:gd name="connsiteX13" fmla="*/ 1071155 w 1193075"/>
                <a:gd name="connsiteY13" fmla="*/ 930185 h 1322070"/>
                <a:gd name="connsiteX14" fmla="*/ 1193075 w 1193075"/>
                <a:gd name="connsiteY14" fmla="*/ 860516 h 1322070"/>
                <a:gd name="connsiteX15" fmla="*/ 1105989 w 1193075"/>
                <a:gd name="connsiteY15" fmla="*/ 677636 h 1322070"/>
                <a:gd name="connsiteX16" fmla="*/ 940526 w 1193075"/>
                <a:gd name="connsiteY16" fmla="*/ 721179 h 1322070"/>
                <a:gd name="connsiteX17" fmla="*/ 931817 w 1193075"/>
                <a:gd name="connsiteY17" fmla="*/ 651510 h 1322070"/>
                <a:gd name="connsiteX18" fmla="*/ 914400 w 1193075"/>
                <a:gd name="connsiteY18" fmla="*/ 590550 h 1322070"/>
                <a:gd name="connsiteX19" fmla="*/ 853440 w 1193075"/>
                <a:gd name="connsiteY19" fmla="*/ 607967 h 1322070"/>
                <a:gd name="connsiteX20" fmla="*/ 844732 w 1193075"/>
                <a:gd name="connsiteY20" fmla="*/ 634093 h 1322070"/>
                <a:gd name="connsiteX21" fmla="*/ 844732 w 1193075"/>
                <a:gd name="connsiteY21" fmla="*/ 686345 h 1322070"/>
                <a:gd name="connsiteX22" fmla="*/ 818606 w 1193075"/>
                <a:gd name="connsiteY22" fmla="*/ 721179 h 1322070"/>
                <a:gd name="connsiteX23" fmla="*/ 783772 w 1193075"/>
                <a:gd name="connsiteY23" fmla="*/ 712470 h 1322070"/>
                <a:gd name="connsiteX24" fmla="*/ 722812 w 1193075"/>
                <a:gd name="connsiteY24" fmla="*/ 547007 h 1322070"/>
                <a:gd name="connsiteX25" fmla="*/ 722812 w 1193075"/>
                <a:gd name="connsiteY25" fmla="*/ 486047 h 1322070"/>
                <a:gd name="connsiteX26" fmla="*/ 653143 w 1193075"/>
                <a:gd name="connsiteY26" fmla="*/ 468630 h 1322070"/>
                <a:gd name="connsiteX27" fmla="*/ 644435 w 1193075"/>
                <a:gd name="connsiteY27" fmla="*/ 555716 h 1322070"/>
                <a:gd name="connsiteX28" fmla="*/ 574766 w 1193075"/>
                <a:gd name="connsiteY28" fmla="*/ 599259 h 1322070"/>
                <a:gd name="connsiteX29" fmla="*/ 409303 w 1193075"/>
                <a:gd name="connsiteY29" fmla="*/ 564425 h 1322070"/>
                <a:gd name="connsiteX30" fmla="*/ 886642 w 1193075"/>
                <a:gd name="connsiteY30" fmla="*/ 221525 h 1322070"/>
                <a:gd name="connsiteX31" fmla="*/ 695053 w 1193075"/>
                <a:gd name="connsiteY31" fmla="*/ 0 h 1322070"/>
                <a:gd name="connsiteX32" fmla="*/ 104503 w 1193075"/>
                <a:gd name="connsiteY32" fmla="*/ 459922 h 1322070"/>
                <a:gd name="connsiteX33" fmla="*/ 209006 w 1193075"/>
                <a:gd name="connsiteY33" fmla="*/ 660219 h 1322070"/>
                <a:gd name="connsiteX34" fmla="*/ 209006 w 1193075"/>
                <a:gd name="connsiteY34" fmla="*/ 712470 h 1322070"/>
                <a:gd name="connsiteX35" fmla="*/ 296092 w 1193075"/>
                <a:gd name="connsiteY35" fmla="*/ 764722 h 1322070"/>
                <a:gd name="connsiteX36" fmla="*/ 0 w 1193075"/>
                <a:gd name="connsiteY36" fmla="*/ 956310 h 1322070"/>
                <a:gd name="connsiteX0" fmla="*/ 43543 w 1193075"/>
                <a:gd name="connsiteY0" fmla="*/ 1060813 h 1322070"/>
                <a:gd name="connsiteX1" fmla="*/ 400595 w 1193075"/>
                <a:gd name="connsiteY1" fmla="*/ 816973 h 1322070"/>
                <a:gd name="connsiteX2" fmla="*/ 505097 w 1193075"/>
                <a:gd name="connsiteY2" fmla="*/ 1008562 h 1322070"/>
                <a:gd name="connsiteX3" fmla="*/ 566057 w 1193075"/>
                <a:gd name="connsiteY3" fmla="*/ 834390 h 1322070"/>
                <a:gd name="connsiteX4" fmla="*/ 635726 w 1193075"/>
                <a:gd name="connsiteY4" fmla="*/ 790847 h 1322070"/>
                <a:gd name="connsiteX5" fmla="*/ 748937 w 1193075"/>
                <a:gd name="connsiteY5" fmla="*/ 790847 h 1322070"/>
                <a:gd name="connsiteX6" fmla="*/ 809897 w 1193075"/>
                <a:gd name="connsiteY6" fmla="*/ 886642 h 1322070"/>
                <a:gd name="connsiteX7" fmla="*/ 792480 w 1193075"/>
                <a:gd name="connsiteY7" fmla="*/ 982436 h 1322070"/>
                <a:gd name="connsiteX8" fmla="*/ 783772 w 1193075"/>
                <a:gd name="connsiteY8" fmla="*/ 1139190 h 1322070"/>
                <a:gd name="connsiteX9" fmla="*/ 731520 w 1193075"/>
                <a:gd name="connsiteY9" fmla="*/ 1174025 h 1322070"/>
                <a:gd name="connsiteX10" fmla="*/ 809897 w 1193075"/>
                <a:gd name="connsiteY10" fmla="*/ 1322070 h 1322070"/>
                <a:gd name="connsiteX11" fmla="*/ 975360 w 1193075"/>
                <a:gd name="connsiteY11" fmla="*/ 1182733 h 1322070"/>
                <a:gd name="connsiteX12" fmla="*/ 984069 w 1193075"/>
                <a:gd name="connsiteY12" fmla="*/ 973727 h 1322070"/>
                <a:gd name="connsiteX13" fmla="*/ 1071155 w 1193075"/>
                <a:gd name="connsiteY13" fmla="*/ 930185 h 1322070"/>
                <a:gd name="connsiteX14" fmla="*/ 1193075 w 1193075"/>
                <a:gd name="connsiteY14" fmla="*/ 860516 h 1322070"/>
                <a:gd name="connsiteX15" fmla="*/ 1118458 w 1193075"/>
                <a:gd name="connsiteY15" fmla="*/ 636072 h 1322070"/>
                <a:gd name="connsiteX16" fmla="*/ 940526 w 1193075"/>
                <a:gd name="connsiteY16" fmla="*/ 721179 h 1322070"/>
                <a:gd name="connsiteX17" fmla="*/ 931817 w 1193075"/>
                <a:gd name="connsiteY17" fmla="*/ 651510 h 1322070"/>
                <a:gd name="connsiteX18" fmla="*/ 914400 w 1193075"/>
                <a:gd name="connsiteY18" fmla="*/ 590550 h 1322070"/>
                <a:gd name="connsiteX19" fmla="*/ 853440 w 1193075"/>
                <a:gd name="connsiteY19" fmla="*/ 607967 h 1322070"/>
                <a:gd name="connsiteX20" fmla="*/ 844732 w 1193075"/>
                <a:gd name="connsiteY20" fmla="*/ 634093 h 1322070"/>
                <a:gd name="connsiteX21" fmla="*/ 844732 w 1193075"/>
                <a:gd name="connsiteY21" fmla="*/ 686345 h 1322070"/>
                <a:gd name="connsiteX22" fmla="*/ 818606 w 1193075"/>
                <a:gd name="connsiteY22" fmla="*/ 721179 h 1322070"/>
                <a:gd name="connsiteX23" fmla="*/ 783772 w 1193075"/>
                <a:gd name="connsiteY23" fmla="*/ 712470 h 1322070"/>
                <a:gd name="connsiteX24" fmla="*/ 722812 w 1193075"/>
                <a:gd name="connsiteY24" fmla="*/ 547007 h 1322070"/>
                <a:gd name="connsiteX25" fmla="*/ 722812 w 1193075"/>
                <a:gd name="connsiteY25" fmla="*/ 486047 h 1322070"/>
                <a:gd name="connsiteX26" fmla="*/ 653143 w 1193075"/>
                <a:gd name="connsiteY26" fmla="*/ 468630 h 1322070"/>
                <a:gd name="connsiteX27" fmla="*/ 644435 w 1193075"/>
                <a:gd name="connsiteY27" fmla="*/ 555716 h 1322070"/>
                <a:gd name="connsiteX28" fmla="*/ 574766 w 1193075"/>
                <a:gd name="connsiteY28" fmla="*/ 599259 h 1322070"/>
                <a:gd name="connsiteX29" fmla="*/ 409303 w 1193075"/>
                <a:gd name="connsiteY29" fmla="*/ 564425 h 1322070"/>
                <a:gd name="connsiteX30" fmla="*/ 886642 w 1193075"/>
                <a:gd name="connsiteY30" fmla="*/ 221525 h 1322070"/>
                <a:gd name="connsiteX31" fmla="*/ 695053 w 1193075"/>
                <a:gd name="connsiteY31" fmla="*/ 0 h 1322070"/>
                <a:gd name="connsiteX32" fmla="*/ 104503 w 1193075"/>
                <a:gd name="connsiteY32" fmla="*/ 459922 h 1322070"/>
                <a:gd name="connsiteX33" fmla="*/ 209006 w 1193075"/>
                <a:gd name="connsiteY33" fmla="*/ 660219 h 1322070"/>
                <a:gd name="connsiteX34" fmla="*/ 209006 w 1193075"/>
                <a:gd name="connsiteY34" fmla="*/ 712470 h 1322070"/>
                <a:gd name="connsiteX35" fmla="*/ 296092 w 1193075"/>
                <a:gd name="connsiteY35" fmla="*/ 764722 h 1322070"/>
                <a:gd name="connsiteX36" fmla="*/ 0 w 1193075"/>
                <a:gd name="connsiteY36" fmla="*/ 956310 h 1322070"/>
                <a:gd name="connsiteX0" fmla="*/ 43543 w 1238795"/>
                <a:gd name="connsiteY0" fmla="*/ 1060813 h 1322070"/>
                <a:gd name="connsiteX1" fmla="*/ 400595 w 1238795"/>
                <a:gd name="connsiteY1" fmla="*/ 816973 h 1322070"/>
                <a:gd name="connsiteX2" fmla="*/ 505097 w 1238795"/>
                <a:gd name="connsiteY2" fmla="*/ 1008562 h 1322070"/>
                <a:gd name="connsiteX3" fmla="*/ 566057 w 1238795"/>
                <a:gd name="connsiteY3" fmla="*/ 834390 h 1322070"/>
                <a:gd name="connsiteX4" fmla="*/ 635726 w 1238795"/>
                <a:gd name="connsiteY4" fmla="*/ 790847 h 1322070"/>
                <a:gd name="connsiteX5" fmla="*/ 748937 w 1238795"/>
                <a:gd name="connsiteY5" fmla="*/ 790847 h 1322070"/>
                <a:gd name="connsiteX6" fmla="*/ 809897 w 1238795"/>
                <a:gd name="connsiteY6" fmla="*/ 886642 h 1322070"/>
                <a:gd name="connsiteX7" fmla="*/ 792480 w 1238795"/>
                <a:gd name="connsiteY7" fmla="*/ 982436 h 1322070"/>
                <a:gd name="connsiteX8" fmla="*/ 783772 w 1238795"/>
                <a:gd name="connsiteY8" fmla="*/ 1139190 h 1322070"/>
                <a:gd name="connsiteX9" fmla="*/ 731520 w 1238795"/>
                <a:gd name="connsiteY9" fmla="*/ 1174025 h 1322070"/>
                <a:gd name="connsiteX10" fmla="*/ 809897 w 1238795"/>
                <a:gd name="connsiteY10" fmla="*/ 1322070 h 1322070"/>
                <a:gd name="connsiteX11" fmla="*/ 975360 w 1238795"/>
                <a:gd name="connsiteY11" fmla="*/ 1182733 h 1322070"/>
                <a:gd name="connsiteX12" fmla="*/ 984069 w 1238795"/>
                <a:gd name="connsiteY12" fmla="*/ 973727 h 1322070"/>
                <a:gd name="connsiteX13" fmla="*/ 1071155 w 1238795"/>
                <a:gd name="connsiteY13" fmla="*/ 930185 h 1322070"/>
                <a:gd name="connsiteX14" fmla="*/ 1238795 w 1238795"/>
                <a:gd name="connsiteY14" fmla="*/ 848047 h 1322070"/>
                <a:gd name="connsiteX15" fmla="*/ 1118458 w 1238795"/>
                <a:gd name="connsiteY15" fmla="*/ 636072 h 1322070"/>
                <a:gd name="connsiteX16" fmla="*/ 940526 w 1238795"/>
                <a:gd name="connsiteY16" fmla="*/ 721179 h 1322070"/>
                <a:gd name="connsiteX17" fmla="*/ 931817 w 1238795"/>
                <a:gd name="connsiteY17" fmla="*/ 651510 h 1322070"/>
                <a:gd name="connsiteX18" fmla="*/ 914400 w 1238795"/>
                <a:gd name="connsiteY18" fmla="*/ 590550 h 1322070"/>
                <a:gd name="connsiteX19" fmla="*/ 853440 w 1238795"/>
                <a:gd name="connsiteY19" fmla="*/ 607967 h 1322070"/>
                <a:gd name="connsiteX20" fmla="*/ 844732 w 1238795"/>
                <a:gd name="connsiteY20" fmla="*/ 634093 h 1322070"/>
                <a:gd name="connsiteX21" fmla="*/ 844732 w 1238795"/>
                <a:gd name="connsiteY21" fmla="*/ 686345 h 1322070"/>
                <a:gd name="connsiteX22" fmla="*/ 818606 w 1238795"/>
                <a:gd name="connsiteY22" fmla="*/ 721179 h 1322070"/>
                <a:gd name="connsiteX23" fmla="*/ 783772 w 1238795"/>
                <a:gd name="connsiteY23" fmla="*/ 712470 h 1322070"/>
                <a:gd name="connsiteX24" fmla="*/ 722812 w 1238795"/>
                <a:gd name="connsiteY24" fmla="*/ 547007 h 1322070"/>
                <a:gd name="connsiteX25" fmla="*/ 722812 w 1238795"/>
                <a:gd name="connsiteY25" fmla="*/ 486047 h 1322070"/>
                <a:gd name="connsiteX26" fmla="*/ 653143 w 1238795"/>
                <a:gd name="connsiteY26" fmla="*/ 468630 h 1322070"/>
                <a:gd name="connsiteX27" fmla="*/ 644435 w 1238795"/>
                <a:gd name="connsiteY27" fmla="*/ 555716 h 1322070"/>
                <a:gd name="connsiteX28" fmla="*/ 574766 w 1238795"/>
                <a:gd name="connsiteY28" fmla="*/ 599259 h 1322070"/>
                <a:gd name="connsiteX29" fmla="*/ 409303 w 1238795"/>
                <a:gd name="connsiteY29" fmla="*/ 564425 h 1322070"/>
                <a:gd name="connsiteX30" fmla="*/ 886642 w 1238795"/>
                <a:gd name="connsiteY30" fmla="*/ 221525 h 1322070"/>
                <a:gd name="connsiteX31" fmla="*/ 695053 w 1238795"/>
                <a:gd name="connsiteY31" fmla="*/ 0 h 1322070"/>
                <a:gd name="connsiteX32" fmla="*/ 104503 w 1238795"/>
                <a:gd name="connsiteY32" fmla="*/ 459922 h 1322070"/>
                <a:gd name="connsiteX33" fmla="*/ 209006 w 1238795"/>
                <a:gd name="connsiteY33" fmla="*/ 660219 h 1322070"/>
                <a:gd name="connsiteX34" fmla="*/ 209006 w 1238795"/>
                <a:gd name="connsiteY34" fmla="*/ 712470 h 1322070"/>
                <a:gd name="connsiteX35" fmla="*/ 296092 w 1238795"/>
                <a:gd name="connsiteY35" fmla="*/ 764722 h 1322070"/>
                <a:gd name="connsiteX36" fmla="*/ 0 w 1238795"/>
                <a:gd name="connsiteY36" fmla="*/ 956310 h 132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38795" h="1322070">
                  <a:moveTo>
                    <a:pt x="43543" y="1060813"/>
                  </a:moveTo>
                  <a:lnTo>
                    <a:pt x="400595" y="816973"/>
                  </a:lnTo>
                  <a:lnTo>
                    <a:pt x="505097" y="1008562"/>
                  </a:lnTo>
                  <a:lnTo>
                    <a:pt x="566057" y="834390"/>
                  </a:lnTo>
                  <a:lnTo>
                    <a:pt x="635726" y="790847"/>
                  </a:lnTo>
                  <a:lnTo>
                    <a:pt x="748937" y="790847"/>
                  </a:lnTo>
                  <a:lnTo>
                    <a:pt x="809897" y="886642"/>
                  </a:lnTo>
                  <a:lnTo>
                    <a:pt x="792480" y="982436"/>
                  </a:lnTo>
                  <a:lnTo>
                    <a:pt x="783772" y="1139190"/>
                  </a:lnTo>
                  <a:lnTo>
                    <a:pt x="731520" y="1174025"/>
                  </a:lnTo>
                  <a:lnTo>
                    <a:pt x="809897" y="1322070"/>
                  </a:lnTo>
                  <a:lnTo>
                    <a:pt x="975360" y="1182733"/>
                  </a:lnTo>
                  <a:lnTo>
                    <a:pt x="984069" y="973727"/>
                  </a:lnTo>
                  <a:lnTo>
                    <a:pt x="1071155" y="930185"/>
                  </a:lnTo>
                  <a:lnTo>
                    <a:pt x="1238795" y="848047"/>
                  </a:lnTo>
                  <a:lnTo>
                    <a:pt x="1118458" y="636072"/>
                  </a:lnTo>
                  <a:lnTo>
                    <a:pt x="940526" y="721179"/>
                  </a:lnTo>
                  <a:lnTo>
                    <a:pt x="931817" y="651510"/>
                  </a:lnTo>
                  <a:lnTo>
                    <a:pt x="914400" y="590550"/>
                  </a:lnTo>
                  <a:lnTo>
                    <a:pt x="853440" y="607967"/>
                  </a:lnTo>
                  <a:lnTo>
                    <a:pt x="844732" y="634093"/>
                  </a:lnTo>
                  <a:lnTo>
                    <a:pt x="844732" y="686345"/>
                  </a:lnTo>
                  <a:lnTo>
                    <a:pt x="818606" y="721179"/>
                  </a:lnTo>
                  <a:lnTo>
                    <a:pt x="783772" y="712470"/>
                  </a:lnTo>
                  <a:lnTo>
                    <a:pt x="722812" y="547007"/>
                  </a:lnTo>
                  <a:lnTo>
                    <a:pt x="722812" y="486047"/>
                  </a:lnTo>
                  <a:lnTo>
                    <a:pt x="653143" y="468630"/>
                  </a:lnTo>
                  <a:lnTo>
                    <a:pt x="644435" y="555716"/>
                  </a:lnTo>
                  <a:lnTo>
                    <a:pt x="574766" y="599259"/>
                  </a:lnTo>
                  <a:lnTo>
                    <a:pt x="409303" y="564425"/>
                  </a:lnTo>
                  <a:lnTo>
                    <a:pt x="886642" y="221525"/>
                  </a:lnTo>
                  <a:lnTo>
                    <a:pt x="695053" y="0"/>
                  </a:lnTo>
                  <a:lnTo>
                    <a:pt x="104503" y="459922"/>
                  </a:lnTo>
                  <a:lnTo>
                    <a:pt x="209006" y="660219"/>
                  </a:lnTo>
                  <a:lnTo>
                    <a:pt x="209006" y="712470"/>
                  </a:lnTo>
                  <a:lnTo>
                    <a:pt x="296092" y="764722"/>
                  </a:lnTo>
                  <a:lnTo>
                    <a:pt x="0" y="956310"/>
                  </a:lnTo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Forma Livre 11"/>
            <p:cNvSpPr/>
            <p:nvPr/>
          </p:nvSpPr>
          <p:spPr>
            <a:xfrm>
              <a:off x="3269496" y="3117639"/>
              <a:ext cx="1750854" cy="2001384"/>
            </a:xfrm>
            <a:custGeom>
              <a:avLst/>
              <a:gdLst>
                <a:gd name="connsiteX0" fmla="*/ 812800 w 1709271"/>
                <a:gd name="connsiteY0" fmla="*/ 1990164 h 1990164"/>
                <a:gd name="connsiteX1" fmla="*/ 1004047 w 1709271"/>
                <a:gd name="connsiteY1" fmla="*/ 1822823 h 1990164"/>
                <a:gd name="connsiteX2" fmla="*/ 914400 w 1709271"/>
                <a:gd name="connsiteY2" fmla="*/ 1673411 h 1990164"/>
                <a:gd name="connsiteX3" fmla="*/ 962212 w 1709271"/>
                <a:gd name="connsiteY3" fmla="*/ 1637553 h 1990164"/>
                <a:gd name="connsiteX4" fmla="*/ 830730 w 1709271"/>
                <a:gd name="connsiteY4" fmla="*/ 1446306 h 1990164"/>
                <a:gd name="connsiteX5" fmla="*/ 1165412 w 1709271"/>
                <a:gd name="connsiteY5" fmla="*/ 1231153 h 1990164"/>
                <a:gd name="connsiteX6" fmla="*/ 1201271 w 1709271"/>
                <a:gd name="connsiteY6" fmla="*/ 1284941 h 1990164"/>
                <a:gd name="connsiteX7" fmla="*/ 1225177 w 1709271"/>
                <a:gd name="connsiteY7" fmla="*/ 1255058 h 1990164"/>
                <a:gd name="connsiteX8" fmla="*/ 1314824 w 1709271"/>
                <a:gd name="connsiteY8" fmla="*/ 1392517 h 1990164"/>
                <a:gd name="connsiteX9" fmla="*/ 1267012 w 1709271"/>
                <a:gd name="connsiteY9" fmla="*/ 1422400 h 1990164"/>
                <a:gd name="connsiteX10" fmla="*/ 1267012 w 1709271"/>
                <a:gd name="connsiteY10" fmla="*/ 1422400 h 1990164"/>
                <a:gd name="connsiteX11" fmla="*/ 1272989 w 1709271"/>
                <a:gd name="connsiteY11" fmla="*/ 1541929 h 1990164"/>
                <a:gd name="connsiteX12" fmla="*/ 1284942 w 1709271"/>
                <a:gd name="connsiteY12" fmla="*/ 1613647 h 1990164"/>
                <a:gd name="connsiteX13" fmla="*/ 1314824 w 1709271"/>
                <a:gd name="connsiteY13" fmla="*/ 1577788 h 1990164"/>
                <a:gd name="connsiteX14" fmla="*/ 1356659 w 1709271"/>
                <a:gd name="connsiteY14" fmla="*/ 1482164 h 1990164"/>
                <a:gd name="connsiteX15" fmla="*/ 1512047 w 1709271"/>
                <a:gd name="connsiteY15" fmla="*/ 1416423 h 1990164"/>
                <a:gd name="connsiteX16" fmla="*/ 1440330 w 1709271"/>
                <a:gd name="connsiteY16" fmla="*/ 1219200 h 1990164"/>
                <a:gd name="connsiteX17" fmla="*/ 1374589 w 1709271"/>
                <a:gd name="connsiteY17" fmla="*/ 1284941 h 1990164"/>
                <a:gd name="connsiteX18" fmla="*/ 926353 w 1709271"/>
                <a:gd name="connsiteY18" fmla="*/ 902447 h 1990164"/>
                <a:gd name="connsiteX19" fmla="*/ 1033930 w 1709271"/>
                <a:gd name="connsiteY19" fmla="*/ 830729 h 1990164"/>
                <a:gd name="connsiteX20" fmla="*/ 992095 w 1709271"/>
                <a:gd name="connsiteY20" fmla="*/ 788894 h 1990164"/>
                <a:gd name="connsiteX21" fmla="*/ 1153459 w 1709271"/>
                <a:gd name="connsiteY21" fmla="*/ 627529 h 1990164"/>
                <a:gd name="connsiteX22" fmla="*/ 1380565 w 1709271"/>
                <a:gd name="connsiteY22" fmla="*/ 860611 h 1990164"/>
                <a:gd name="connsiteX23" fmla="*/ 1679389 w 1709271"/>
                <a:gd name="connsiteY23" fmla="*/ 561788 h 1990164"/>
                <a:gd name="connsiteX24" fmla="*/ 1655483 w 1709271"/>
                <a:gd name="connsiteY24" fmla="*/ 478117 h 1990164"/>
                <a:gd name="connsiteX25" fmla="*/ 1589742 w 1709271"/>
                <a:gd name="connsiteY25" fmla="*/ 525929 h 1990164"/>
                <a:gd name="connsiteX26" fmla="*/ 1452283 w 1709271"/>
                <a:gd name="connsiteY26" fmla="*/ 376517 h 1990164"/>
                <a:gd name="connsiteX27" fmla="*/ 1571812 w 1709271"/>
                <a:gd name="connsiteY27" fmla="*/ 286870 h 1990164"/>
                <a:gd name="connsiteX28" fmla="*/ 1709271 w 1709271"/>
                <a:gd name="connsiteY28" fmla="*/ 233082 h 1990164"/>
                <a:gd name="connsiteX29" fmla="*/ 1607671 w 1709271"/>
                <a:gd name="connsiteY29" fmla="*/ 0 h 1990164"/>
                <a:gd name="connsiteX30" fmla="*/ 1559859 w 1709271"/>
                <a:gd name="connsiteY30" fmla="*/ 137458 h 1990164"/>
                <a:gd name="connsiteX31" fmla="*/ 1386542 w 1709271"/>
                <a:gd name="connsiteY31" fmla="*/ 292847 h 1990164"/>
                <a:gd name="connsiteX32" fmla="*/ 1021977 w 1709271"/>
                <a:gd name="connsiteY32" fmla="*/ 0 h 1990164"/>
                <a:gd name="connsiteX33" fmla="*/ 0 w 1709271"/>
                <a:gd name="connsiteY33" fmla="*/ 508000 h 1990164"/>
                <a:gd name="connsiteX34" fmla="*/ 185271 w 1709271"/>
                <a:gd name="connsiteY34" fmla="*/ 747058 h 1990164"/>
                <a:gd name="connsiteX35" fmla="*/ 812800 w 1709271"/>
                <a:gd name="connsiteY35" fmla="*/ 1990164 h 1990164"/>
                <a:gd name="connsiteX0" fmla="*/ 830729 w 1727200"/>
                <a:gd name="connsiteY0" fmla="*/ 1990164 h 1990164"/>
                <a:gd name="connsiteX1" fmla="*/ 1021976 w 1727200"/>
                <a:gd name="connsiteY1" fmla="*/ 1822823 h 1990164"/>
                <a:gd name="connsiteX2" fmla="*/ 932329 w 1727200"/>
                <a:gd name="connsiteY2" fmla="*/ 1673411 h 1990164"/>
                <a:gd name="connsiteX3" fmla="*/ 980141 w 1727200"/>
                <a:gd name="connsiteY3" fmla="*/ 1637553 h 1990164"/>
                <a:gd name="connsiteX4" fmla="*/ 848659 w 1727200"/>
                <a:gd name="connsiteY4" fmla="*/ 1446306 h 1990164"/>
                <a:gd name="connsiteX5" fmla="*/ 1183341 w 1727200"/>
                <a:gd name="connsiteY5" fmla="*/ 1231153 h 1990164"/>
                <a:gd name="connsiteX6" fmla="*/ 1219200 w 1727200"/>
                <a:gd name="connsiteY6" fmla="*/ 1284941 h 1990164"/>
                <a:gd name="connsiteX7" fmla="*/ 1243106 w 1727200"/>
                <a:gd name="connsiteY7" fmla="*/ 1255058 h 1990164"/>
                <a:gd name="connsiteX8" fmla="*/ 1332753 w 1727200"/>
                <a:gd name="connsiteY8" fmla="*/ 1392517 h 1990164"/>
                <a:gd name="connsiteX9" fmla="*/ 1284941 w 1727200"/>
                <a:gd name="connsiteY9" fmla="*/ 1422400 h 1990164"/>
                <a:gd name="connsiteX10" fmla="*/ 1284941 w 1727200"/>
                <a:gd name="connsiteY10" fmla="*/ 1422400 h 1990164"/>
                <a:gd name="connsiteX11" fmla="*/ 1290918 w 1727200"/>
                <a:gd name="connsiteY11" fmla="*/ 1541929 h 1990164"/>
                <a:gd name="connsiteX12" fmla="*/ 1302871 w 1727200"/>
                <a:gd name="connsiteY12" fmla="*/ 1613647 h 1990164"/>
                <a:gd name="connsiteX13" fmla="*/ 1332753 w 1727200"/>
                <a:gd name="connsiteY13" fmla="*/ 1577788 h 1990164"/>
                <a:gd name="connsiteX14" fmla="*/ 1374588 w 1727200"/>
                <a:gd name="connsiteY14" fmla="*/ 1482164 h 1990164"/>
                <a:gd name="connsiteX15" fmla="*/ 1529976 w 1727200"/>
                <a:gd name="connsiteY15" fmla="*/ 1416423 h 1990164"/>
                <a:gd name="connsiteX16" fmla="*/ 1458259 w 1727200"/>
                <a:gd name="connsiteY16" fmla="*/ 1219200 h 1990164"/>
                <a:gd name="connsiteX17" fmla="*/ 1392518 w 1727200"/>
                <a:gd name="connsiteY17" fmla="*/ 1284941 h 1990164"/>
                <a:gd name="connsiteX18" fmla="*/ 944282 w 1727200"/>
                <a:gd name="connsiteY18" fmla="*/ 902447 h 1990164"/>
                <a:gd name="connsiteX19" fmla="*/ 1051859 w 1727200"/>
                <a:gd name="connsiteY19" fmla="*/ 830729 h 1990164"/>
                <a:gd name="connsiteX20" fmla="*/ 1010024 w 1727200"/>
                <a:gd name="connsiteY20" fmla="*/ 788894 h 1990164"/>
                <a:gd name="connsiteX21" fmla="*/ 1171388 w 1727200"/>
                <a:gd name="connsiteY21" fmla="*/ 627529 h 1990164"/>
                <a:gd name="connsiteX22" fmla="*/ 1398494 w 1727200"/>
                <a:gd name="connsiteY22" fmla="*/ 860611 h 1990164"/>
                <a:gd name="connsiteX23" fmla="*/ 1697318 w 1727200"/>
                <a:gd name="connsiteY23" fmla="*/ 561788 h 1990164"/>
                <a:gd name="connsiteX24" fmla="*/ 1673412 w 1727200"/>
                <a:gd name="connsiteY24" fmla="*/ 478117 h 1990164"/>
                <a:gd name="connsiteX25" fmla="*/ 1607671 w 1727200"/>
                <a:gd name="connsiteY25" fmla="*/ 525929 h 1990164"/>
                <a:gd name="connsiteX26" fmla="*/ 1470212 w 1727200"/>
                <a:gd name="connsiteY26" fmla="*/ 376517 h 1990164"/>
                <a:gd name="connsiteX27" fmla="*/ 1589741 w 1727200"/>
                <a:gd name="connsiteY27" fmla="*/ 286870 h 1990164"/>
                <a:gd name="connsiteX28" fmla="*/ 1727200 w 1727200"/>
                <a:gd name="connsiteY28" fmla="*/ 233082 h 1990164"/>
                <a:gd name="connsiteX29" fmla="*/ 1625600 w 1727200"/>
                <a:gd name="connsiteY29" fmla="*/ 0 h 1990164"/>
                <a:gd name="connsiteX30" fmla="*/ 1577788 w 1727200"/>
                <a:gd name="connsiteY30" fmla="*/ 137458 h 1990164"/>
                <a:gd name="connsiteX31" fmla="*/ 1404471 w 1727200"/>
                <a:gd name="connsiteY31" fmla="*/ 292847 h 1990164"/>
                <a:gd name="connsiteX32" fmla="*/ 1039906 w 1727200"/>
                <a:gd name="connsiteY32" fmla="*/ 0 h 1990164"/>
                <a:gd name="connsiteX33" fmla="*/ 0 w 1727200"/>
                <a:gd name="connsiteY33" fmla="*/ 525929 h 1990164"/>
                <a:gd name="connsiteX34" fmla="*/ 203200 w 1727200"/>
                <a:gd name="connsiteY34" fmla="*/ 747058 h 1990164"/>
                <a:gd name="connsiteX35" fmla="*/ 830729 w 1727200"/>
                <a:gd name="connsiteY35" fmla="*/ 1990164 h 1990164"/>
                <a:gd name="connsiteX0" fmla="*/ 830729 w 1727200"/>
                <a:gd name="connsiteY0" fmla="*/ 1990164 h 1990164"/>
                <a:gd name="connsiteX1" fmla="*/ 1021976 w 1727200"/>
                <a:gd name="connsiteY1" fmla="*/ 1822823 h 1990164"/>
                <a:gd name="connsiteX2" fmla="*/ 932329 w 1727200"/>
                <a:gd name="connsiteY2" fmla="*/ 1673411 h 1990164"/>
                <a:gd name="connsiteX3" fmla="*/ 980141 w 1727200"/>
                <a:gd name="connsiteY3" fmla="*/ 1637553 h 1990164"/>
                <a:gd name="connsiteX4" fmla="*/ 848659 w 1727200"/>
                <a:gd name="connsiteY4" fmla="*/ 1446306 h 1990164"/>
                <a:gd name="connsiteX5" fmla="*/ 1183341 w 1727200"/>
                <a:gd name="connsiteY5" fmla="*/ 1231153 h 1990164"/>
                <a:gd name="connsiteX6" fmla="*/ 1219200 w 1727200"/>
                <a:gd name="connsiteY6" fmla="*/ 1284941 h 1990164"/>
                <a:gd name="connsiteX7" fmla="*/ 1243106 w 1727200"/>
                <a:gd name="connsiteY7" fmla="*/ 1255058 h 1990164"/>
                <a:gd name="connsiteX8" fmla="*/ 1332753 w 1727200"/>
                <a:gd name="connsiteY8" fmla="*/ 1392517 h 1990164"/>
                <a:gd name="connsiteX9" fmla="*/ 1284941 w 1727200"/>
                <a:gd name="connsiteY9" fmla="*/ 1422400 h 1990164"/>
                <a:gd name="connsiteX10" fmla="*/ 1284941 w 1727200"/>
                <a:gd name="connsiteY10" fmla="*/ 1422400 h 1990164"/>
                <a:gd name="connsiteX11" fmla="*/ 1290918 w 1727200"/>
                <a:gd name="connsiteY11" fmla="*/ 1541929 h 1990164"/>
                <a:gd name="connsiteX12" fmla="*/ 1302871 w 1727200"/>
                <a:gd name="connsiteY12" fmla="*/ 1613647 h 1990164"/>
                <a:gd name="connsiteX13" fmla="*/ 1332753 w 1727200"/>
                <a:gd name="connsiteY13" fmla="*/ 1577788 h 1990164"/>
                <a:gd name="connsiteX14" fmla="*/ 1374588 w 1727200"/>
                <a:gd name="connsiteY14" fmla="*/ 1482164 h 1990164"/>
                <a:gd name="connsiteX15" fmla="*/ 1529976 w 1727200"/>
                <a:gd name="connsiteY15" fmla="*/ 1416423 h 1990164"/>
                <a:gd name="connsiteX16" fmla="*/ 1458259 w 1727200"/>
                <a:gd name="connsiteY16" fmla="*/ 1219200 h 1990164"/>
                <a:gd name="connsiteX17" fmla="*/ 1392518 w 1727200"/>
                <a:gd name="connsiteY17" fmla="*/ 1284941 h 1990164"/>
                <a:gd name="connsiteX18" fmla="*/ 944282 w 1727200"/>
                <a:gd name="connsiteY18" fmla="*/ 902447 h 1990164"/>
                <a:gd name="connsiteX19" fmla="*/ 1051859 w 1727200"/>
                <a:gd name="connsiteY19" fmla="*/ 830729 h 1990164"/>
                <a:gd name="connsiteX20" fmla="*/ 1010024 w 1727200"/>
                <a:gd name="connsiteY20" fmla="*/ 788894 h 1990164"/>
                <a:gd name="connsiteX21" fmla="*/ 1171388 w 1727200"/>
                <a:gd name="connsiteY21" fmla="*/ 627529 h 1990164"/>
                <a:gd name="connsiteX22" fmla="*/ 1398494 w 1727200"/>
                <a:gd name="connsiteY22" fmla="*/ 860611 h 1990164"/>
                <a:gd name="connsiteX23" fmla="*/ 1697318 w 1727200"/>
                <a:gd name="connsiteY23" fmla="*/ 561788 h 1990164"/>
                <a:gd name="connsiteX24" fmla="*/ 1673412 w 1727200"/>
                <a:gd name="connsiteY24" fmla="*/ 478117 h 1990164"/>
                <a:gd name="connsiteX25" fmla="*/ 1607671 w 1727200"/>
                <a:gd name="connsiteY25" fmla="*/ 525929 h 1990164"/>
                <a:gd name="connsiteX26" fmla="*/ 1470212 w 1727200"/>
                <a:gd name="connsiteY26" fmla="*/ 376517 h 1990164"/>
                <a:gd name="connsiteX27" fmla="*/ 1589741 w 1727200"/>
                <a:gd name="connsiteY27" fmla="*/ 286870 h 1990164"/>
                <a:gd name="connsiteX28" fmla="*/ 1727200 w 1727200"/>
                <a:gd name="connsiteY28" fmla="*/ 233082 h 1990164"/>
                <a:gd name="connsiteX29" fmla="*/ 1625600 w 1727200"/>
                <a:gd name="connsiteY29" fmla="*/ 0 h 1990164"/>
                <a:gd name="connsiteX30" fmla="*/ 1577788 w 1727200"/>
                <a:gd name="connsiteY30" fmla="*/ 137458 h 1990164"/>
                <a:gd name="connsiteX31" fmla="*/ 1404471 w 1727200"/>
                <a:gd name="connsiteY31" fmla="*/ 292847 h 1990164"/>
                <a:gd name="connsiteX32" fmla="*/ 1039906 w 1727200"/>
                <a:gd name="connsiteY32" fmla="*/ 0 h 1990164"/>
                <a:gd name="connsiteX33" fmla="*/ 0 w 1727200"/>
                <a:gd name="connsiteY33" fmla="*/ 525929 h 1990164"/>
                <a:gd name="connsiteX34" fmla="*/ 197224 w 1727200"/>
                <a:gd name="connsiteY34" fmla="*/ 776940 h 1990164"/>
                <a:gd name="connsiteX35" fmla="*/ 830729 w 1727200"/>
                <a:gd name="connsiteY35" fmla="*/ 1990164 h 1990164"/>
                <a:gd name="connsiteX0" fmla="*/ 845969 w 1742440"/>
                <a:gd name="connsiteY0" fmla="*/ 1990164 h 1990164"/>
                <a:gd name="connsiteX1" fmla="*/ 1037216 w 1742440"/>
                <a:gd name="connsiteY1" fmla="*/ 1822823 h 1990164"/>
                <a:gd name="connsiteX2" fmla="*/ 947569 w 1742440"/>
                <a:gd name="connsiteY2" fmla="*/ 1673411 h 1990164"/>
                <a:gd name="connsiteX3" fmla="*/ 995381 w 1742440"/>
                <a:gd name="connsiteY3" fmla="*/ 1637553 h 1990164"/>
                <a:gd name="connsiteX4" fmla="*/ 863899 w 1742440"/>
                <a:gd name="connsiteY4" fmla="*/ 1446306 h 1990164"/>
                <a:gd name="connsiteX5" fmla="*/ 1198581 w 1742440"/>
                <a:gd name="connsiteY5" fmla="*/ 1231153 h 1990164"/>
                <a:gd name="connsiteX6" fmla="*/ 1234440 w 1742440"/>
                <a:gd name="connsiteY6" fmla="*/ 1284941 h 1990164"/>
                <a:gd name="connsiteX7" fmla="*/ 1258346 w 1742440"/>
                <a:gd name="connsiteY7" fmla="*/ 1255058 h 1990164"/>
                <a:gd name="connsiteX8" fmla="*/ 1347993 w 1742440"/>
                <a:gd name="connsiteY8" fmla="*/ 1392517 h 1990164"/>
                <a:gd name="connsiteX9" fmla="*/ 1300181 w 1742440"/>
                <a:gd name="connsiteY9" fmla="*/ 1422400 h 1990164"/>
                <a:gd name="connsiteX10" fmla="*/ 1300181 w 1742440"/>
                <a:gd name="connsiteY10" fmla="*/ 1422400 h 1990164"/>
                <a:gd name="connsiteX11" fmla="*/ 1306158 w 1742440"/>
                <a:gd name="connsiteY11" fmla="*/ 1541929 h 1990164"/>
                <a:gd name="connsiteX12" fmla="*/ 1318111 w 1742440"/>
                <a:gd name="connsiteY12" fmla="*/ 1613647 h 1990164"/>
                <a:gd name="connsiteX13" fmla="*/ 1347993 w 1742440"/>
                <a:gd name="connsiteY13" fmla="*/ 1577788 h 1990164"/>
                <a:gd name="connsiteX14" fmla="*/ 1389828 w 1742440"/>
                <a:gd name="connsiteY14" fmla="*/ 1482164 h 1990164"/>
                <a:gd name="connsiteX15" fmla="*/ 1545216 w 1742440"/>
                <a:gd name="connsiteY15" fmla="*/ 1416423 h 1990164"/>
                <a:gd name="connsiteX16" fmla="*/ 1473499 w 1742440"/>
                <a:gd name="connsiteY16" fmla="*/ 1219200 h 1990164"/>
                <a:gd name="connsiteX17" fmla="*/ 1407758 w 1742440"/>
                <a:gd name="connsiteY17" fmla="*/ 1284941 h 1990164"/>
                <a:gd name="connsiteX18" fmla="*/ 959522 w 1742440"/>
                <a:gd name="connsiteY18" fmla="*/ 902447 h 1990164"/>
                <a:gd name="connsiteX19" fmla="*/ 1067099 w 1742440"/>
                <a:gd name="connsiteY19" fmla="*/ 830729 h 1990164"/>
                <a:gd name="connsiteX20" fmla="*/ 1025264 w 1742440"/>
                <a:gd name="connsiteY20" fmla="*/ 788894 h 1990164"/>
                <a:gd name="connsiteX21" fmla="*/ 1186628 w 1742440"/>
                <a:gd name="connsiteY21" fmla="*/ 627529 h 1990164"/>
                <a:gd name="connsiteX22" fmla="*/ 1413734 w 1742440"/>
                <a:gd name="connsiteY22" fmla="*/ 860611 h 1990164"/>
                <a:gd name="connsiteX23" fmla="*/ 1712558 w 1742440"/>
                <a:gd name="connsiteY23" fmla="*/ 561788 h 1990164"/>
                <a:gd name="connsiteX24" fmla="*/ 1688652 w 1742440"/>
                <a:gd name="connsiteY24" fmla="*/ 478117 h 1990164"/>
                <a:gd name="connsiteX25" fmla="*/ 1622911 w 1742440"/>
                <a:gd name="connsiteY25" fmla="*/ 525929 h 1990164"/>
                <a:gd name="connsiteX26" fmla="*/ 1485452 w 1742440"/>
                <a:gd name="connsiteY26" fmla="*/ 376517 h 1990164"/>
                <a:gd name="connsiteX27" fmla="*/ 1604981 w 1742440"/>
                <a:gd name="connsiteY27" fmla="*/ 286870 h 1990164"/>
                <a:gd name="connsiteX28" fmla="*/ 1742440 w 1742440"/>
                <a:gd name="connsiteY28" fmla="*/ 233082 h 1990164"/>
                <a:gd name="connsiteX29" fmla="*/ 1640840 w 1742440"/>
                <a:gd name="connsiteY29" fmla="*/ 0 h 1990164"/>
                <a:gd name="connsiteX30" fmla="*/ 1593028 w 1742440"/>
                <a:gd name="connsiteY30" fmla="*/ 137458 h 1990164"/>
                <a:gd name="connsiteX31" fmla="*/ 1419711 w 1742440"/>
                <a:gd name="connsiteY31" fmla="*/ 292847 h 1990164"/>
                <a:gd name="connsiteX32" fmla="*/ 1055146 w 1742440"/>
                <a:gd name="connsiteY32" fmla="*/ 0 h 1990164"/>
                <a:gd name="connsiteX33" fmla="*/ 0 w 1742440"/>
                <a:gd name="connsiteY33" fmla="*/ 525929 h 1990164"/>
                <a:gd name="connsiteX34" fmla="*/ 212464 w 1742440"/>
                <a:gd name="connsiteY34" fmla="*/ 776940 h 1990164"/>
                <a:gd name="connsiteX35" fmla="*/ 845969 w 1742440"/>
                <a:gd name="connsiteY35" fmla="*/ 1990164 h 1990164"/>
                <a:gd name="connsiteX0" fmla="*/ 845969 w 1742440"/>
                <a:gd name="connsiteY0" fmla="*/ 2001384 h 2001384"/>
                <a:gd name="connsiteX1" fmla="*/ 1037216 w 1742440"/>
                <a:gd name="connsiteY1" fmla="*/ 1834043 h 2001384"/>
                <a:gd name="connsiteX2" fmla="*/ 947569 w 1742440"/>
                <a:gd name="connsiteY2" fmla="*/ 1684631 h 2001384"/>
                <a:gd name="connsiteX3" fmla="*/ 995381 w 1742440"/>
                <a:gd name="connsiteY3" fmla="*/ 1648773 h 2001384"/>
                <a:gd name="connsiteX4" fmla="*/ 863899 w 1742440"/>
                <a:gd name="connsiteY4" fmla="*/ 1457526 h 2001384"/>
                <a:gd name="connsiteX5" fmla="*/ 1198581 w 1742440"/>
                <a:gd name="connsiteY5" fmla="*/ 1242373 h 2001384"/>
                <a:gd name="connsiteX6" fmla="*/ 1234440 w 1742440"/>
                <a:gd name="connsiteY6" fmla="*/ 1296161 h 2001384"/>
                <a:gd name="connsiteX7" fmla="*/ 1258346 w 1742440"/>
                <a:gd name="connsiteY7" fmla="*/ 1266278 h 2001384"/>
                <a:gd name="connsiteX8" fmla="*/ 1347993 w 1742440"/>
                <a:gd name="connsiteY8" fmla="*/ 1403737 h 2001384"/>
                <a:gd name="connsiteX9" fmla="*/ 1300181 w 1742440"/>
                <a:gd name="connsiteY9" fmla="*/ 1433620 h 2001384"/>
                <a:gd name="connsiteX10" fmla="*/ 1300181 w 1742440"/>
                <a:gd name="connsiteY10" fmla="*/ 1433620 h 2001384"/>
                <a:gd name="connsiteX11" fmla="*/ 1306158 w 1742440"/>
                <a:gd name="connsiteY11" fmla="*/ 1553149 h 2001384"/>
                <a:gd name="connsiteX12" fmla="*/ 1318111 w 1742440"/>
                <a:gd name="connsiteY12" fmla="*/ 1624867 h 2001384"/>
                <a:gd name="connsiteX13" fmla="*/ 1347993 w 1742440"/>
                <a:gd name="connsiteY13" fmla="*/ 1589008 h 2001384"/>
                <a:gd name="connsiteX14" fmla="*/ 1389828 w 1742440"/>
                <a:gd name="connsiteY14" fmla="*/ 1493384 h 2001384"/>
                <a:gd name="connsiteX15" fmla="*/ 1545216 w 1742440"/>
                <a:gd name="connsiteY15" fmla="*/ 1427643 h 2001384"/>
                <a:gd name="connsiteX16" fmla="*/ 1473499 w 1742440"/>
                <a:gd name="connsiteY16" fmla="*/ 1230420 h 2001384"/>
                <a:gd name="connsiteX17" fmla="*/ 1407758 w 1742440"/>
                <a:gd name="connsiteY17" fmla="*/ 1296161 h 2001384"/>
                <a:gd name="connsiteX18" fmla="*/ 959522 w 1742440"/>
                <a:gd name="connsiteY18" fmla="*/ 913667 h 2001384"/>
                <a:gd name="connsiteX19" fmla="*/ 1067099 w 1742440"/>
                <a:gd name="connsiteY19" fmla="*/ 841949 h 2001384"/>
                <a:gd name="connsiteX20" fmla="*/ 1025264 w 1742440"/>
                <a:gd name="connsiteY20" fmla="*/ 800114 h 2001384"/>
                <a:gd name="connsiteX21" fmla="*/ 1186628 w 1742440"/>
                <a:gd name="connsiteY21" fmla="*/ 638749 h 2001384"/>
                <a:gd name="connsiteX22" fmla="*/ 1413734 w 1742440"/>
                <a:gd name="connsiteY22" fmla="*/ 871831 h 2001384"/>
                <a:gd name="connsiteX23" fmla="*/ 1712558 w 1742440"/>
                <a:gd name="connsiteY23" fmla="*/ 573008 h 2001384"/>
                <a:gd name="connsiteX24" fmla="*/ 1688652 w 1742440"/>
                <a:gd name="connsiteY24" fmla="*/ 489337 h 2001384"/>
                <a:gd name="connsiteX25" fmla="*/ 1622911 w 1742440"/>
                <a:gd name="connsiteY25" fmla="*/ 537149 h 2001384"/>
                <a:gd name="connsiteX26" fmla="*/ 1485452 w 1742440"/>
                <a:gd name="connsiteY26" fmla="*/ 387737 h 2001384"/>
                <a:gd name="connsiteX27" fmla="*/ 1604981 w 1742440"/>
                <a:gd name="connsiteY27" fmla="*/ 298090 h 2001384"/>
                <a:gd name="connsiteX28" fmla="*/ 1742440 w 1742440"/>
                <a:gd name="connsiteY28" fmla="*/ 244302 h 2001384"/>
                <a:gd name="connsiteX29" fmla="*/ 1646450 w 1742440"/>
                <a:gd name="connsiteY29" fmla="*/ 0 h 2001384"/>
                <a:gd name="connsiteX30" fmla="*/ 1593028 w 1742440"/>
                <a:gd name="connsiteY30" fmla="*/ 148678 h 2001384"/>
                <a:gd name="connsiteX31" fmla="*/ 1419711 w 1742440"/>
                <a:gd name="connsiteY31" fmla="*/ 304067 h 2001384"/>
                <a:gd name="connsiteX32" fmla="*/ 1055146 w 1742440"/>
                <a:gd name="connsiteY32" fmla="*/ 11220 h 2001384"/>
                <a:gd name="connsiteX33" fmla="*/ 0 w 1742440"/>
                <a:gd name="connsiteY33" fmla="*/ 537149 h 2001384"/>
                <a:gd name="connsiteX34" fmla="*/ 212464 w 1742440"/>
                <a:gd name="connsiteY34" fmla="*/ 788160 h 2001384"/>
                <a:gd name="connsiteX35" fmla="*/ 845969 w 1742440"/>
                <a:gd name="connsiteY35" fmla="*/ 2001384 h 2001384"/>
                <a:gd name="connsiteX0" fmla="*/ 845969 w 1750854"/>
                <a:gd name="connsiteY0" fmla="*/ 2001384 h 2001384"/>
                <a:gd name="connsiteX1" fmla="*/ 1037216 w 1750854"/>
                <a:gd name="connsiteY1" fmla="*/ 1834043 h 2001384"/>
                <a:gd name="connsiteX2" fmla="*/ 947569 w 1750854"/>
                <a:gd name="connsiteY2" fmla="*/ 1684631 h 2001384"/>
                <a:gd name="connsiteX3" fmla="*/ 995381 w 1750854"/>
                <a:gd name="connsiteY3" fmla="*/ 1648773 h 2001384"/>
                <a:gd name="connsiteX4" fmla="*/ 863899 w 1750854"/>
                <a:gd name="connsiteY4" fmla="*/ 1457526 h 2001384"/>
                <a:gd name="connsiteX5" fmla="*/ 1198581 w 1750854"/>
                <a:gd name="connsiteY5" fmla="*/ 1242373 h 2001384"/>
                <a:gd name="connsiteX6" fmla="*/ 1234440 w 1750854"/>
                <a:gd name="connsiteY6" fmla="*/ 1296161 h 2001384"/>
                <a:gd name="connsiteX7" fmla="*/ 1258346 w 1750854"/>
                <a:gd name="connsiteY7" fmla="*/ 1266278 h 2001384"/>
                <a:gd name="connsiteX8" fmla="*/ 1347993 w 1750854"/>
                <a:gd name="connsiteY8" fmla="*/ 1403737 h 2001384"/>
                <a:gd name="connsiteX9" fmla="*/ 1300181 w 1750854"/>
                <a:gd name="connsiteY9" fmla="*/ 1433620 h 2001384"/>
                <a:gd name="connsiteX10" fmla="*/ 1300181 w 1750854"/>
                <a:gd name="connsiteY10" fmla="*/ 1433620 h 2001384"/>
                <a:gd name="connsiteX11" fmla="*/ 1306158 w 1750854"/>
                <a:gd name="connsiteY11" fmla="*/ 1553149 h 2001384"/>
                <a:gd name="connsiteX12" fmla="*/ 1318111 w 1750854"/>
                <a:gd name="connsiteY12" fmla="*/ 1624867 h 2001384"/>
                <a:gd name="connsiteX13" fmla="*/ 1347993 w 1750854"/>
                <a:gd name="connsiteY13" fmla="*/ 1589008 h 2001384"/>
                <a:gd name="connsiteX14" fmla="*/ 1389828 w 1750854"/>
                <a:gd name="connsiteY14" fmla="*/ 1493384 h 2001384"/>
                <a:gd name="connsiteX15" fmla="*/ 1545216 w 1750854"/>
                <a:gd name="connsiteY15" fmla="*/ 1427643 h 2001384"/>
                <a:gd name="connsiteX16" fmla="*/ 1473499 w 1750854"/>
                <a:gd name="connsiteY16" fmla="*/ 1230420 h 2001384"/>
                <a:gd name="connsiteX17" fmla="*/ 1407758 w 1750854"/>
                <a:gd name="connsiteY17" fmla="*/ 1296161 h 2001384"/>
                <a:gd name="connsiteX18" fmla="*/ 959522 w 1750854"/>
                <a:gd name="connsiteY18" fmla="*/ 913667 h 2001384"/>
                <a:gd name="connsiteX19" fmla="*/ 1067099 w 1750854"/>
                <a:gd name="connsiteY19" fmla="*/ 841949 h 2001384"/>
                <a:gd name="connsiteX20" fmla="*/ 1025264 w 1750854"/>
                <a:gd name="connsiteY20" fmla="*/ 800114 h 2001384"/>
                <a:gd name="connsiteX21" fmla="*/ 1186628 w 1750854"/>
                <a:gd name="connsiteY21" fmla="*/ 638749 h 2001384"/>
                <a:gd name="connsiteX22" fmla="*/ 1413734 w 1750854"/>
                <a:gd name="connsiteY22" fmla="*/ 871831 h 2001384"/>
                <a:gd name="connsiteX23" fmla="*/ 1712558 w 1750854"/>
                <a:gd name="connsiteY23" fmla="*/ 573008 h 2001384"/>
                <a:gd name="connsiteX24" fmla="*/ 1688652 w 1750854"/>
                <a:gd name="connsiteY24" fmla="*/ 489337 h 2001384"/>
                <a:gd name="connsiteX25" fmla="*/ 1622911 w 1750854"/>
                <a:gd name="connsiteY25" fmla="*/ 537149 h 2001384"/>
                <a:gd name="connsiteX26" fmla="*/ 1485452 w 1750854"/>
                <a:gd name="connsiteY26" fmla="*/ 387737 h 2001384"/>
                <a:gd name="connsiteX27" fmla="*/ 1604981 w 1750854"/>
                <a:gd name="connsiteY27" fmla="*/ 298090 h 2001384"/>
                <a:gd name="connsiteX28" fmla="*/ 1750854 w 1750854"/>
                <a:gd name="connsiteY28" fmla="*/ 244302 h 2001384"/>
                <a:gd name="connsiteX29" fmla="*/ 1646450 w 1750854"/>
                <a:gd name="connsiteY29" fmla="*/ 0 h 2001384"/>
                <a:gd name="connsiteX30" fmla="*/ 1593028 w 1750854"/>
                <a:gd name="connsiteY30" fmla="*/ 148678 h 2001384"/>
                <a:gd name="connsiteX31" fmla="*/ 1419711 w 1750854"/>
                <a:gd name="connsiteY31" fmla="*/ 304067 h 2001384"/>
                <a:gd name="connsiteX32" fmla="*/ 1055146 w 1750854"/>
                <a:gd name="connsiteY32" fmla="*/ 11220 h 2001384"/>
                <a:gd name="connsiteX33" fmla="*/ 0 w 1750854"/>
                <a:gd name="connsiteY33" fmla="*/ 537149 h 2001384"/>
                <a:gd name="connsiteX34" fmla="*/ 212464 w 1750854"/>
                <a:gd name="connsiteY34" fmla="*/ 788160 h 2001384"/>
                <a:gd name="connsiteX35" fmla="*/ 845969 w 1750854"/>
                <a:gd name="connsiteY35" fmla="*/ 2001384 h 2001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750854" h="2001384">
                  <a:moveTo>
                    <a:pt x="845969" y="2001384"/>
                  </a:moveTo>
                  <a:lnTo>
                    <a:pt x="1037216" y="1834043"/>
                  </a:lnTo>
                  <a:lnTo>
                    <a:pt x="947569" y="1684631"/>
                  </a:lnTo>
                  <a:lnTo>
                    <a:pt x="995381" y="1648773"/>
                  </a:lnTo>
                  <a:lnTo>
                    <a:pt x="863899" y="1457526"/>
                  </a:lnTo>
                  <a:lnTo>
                    <a:pt x="1198581" y="1242373"/>
                  </a:lnTo>
                  <a:lnTo>
                    <a:pt x="1234440" y="1296161"/>
                  </a:lnTo>
                  <a:lnTo>
                    <a:pt x="1258346" y="1266278"/>
                  </a:lnTo>
                  <a:lnTo>
                    <a:pt x="1347993" y="1403737"/>
                  </a:lnTo>
                  <a:lnTo>
                    <a:pt x="1300181" y="1433620"/>
                  </a:lnTo>
                  <a:lnTo>
                    <a:pt x="1300181" y="1433620"/>
                  </a:lnTo>
                  <a:lnTo>
                    <a:pt x="1306158" y="1553149"/>
                  </a:lnTo>
                  <a:lnTo>
                    <a:pt x="1318111" y="1624867"/>
                  </a:lnTo>
                  <a:lnTo>
                    <a:pt x="1347993" y="1589008"/>
                  </a:lnTo>
                  <a:lnTo>
                    <a:pt x="1389828" y="1493384"/>
                  </a:lnTo>
                  <a:lnTo>
                    <a:pt x="1545216" y="1427643"/>
                  </a:lnTo>
                  <a:lnTo>
                    <a:pt x="1473499" y="1230420"/>
                  </a:lnTo>
                  <a:lnTo>
                    <a:pt x="1407758" y="1296161"/>
                  </a:lnTo>
                  <a:lnTo>
                    <a:pt x="959522" y="913667"/>
                  </a:lnTo>
                  <a:lnTo>
                    <a:pt x="1067099" y="841949"/>
                  </a:lnTo>
                  <a:lnTo>
                    <a:pt x="1025264" y="800114"/>
                  </a:lnTo>
                  <a:lnTo>
                    <a:pt x="1186628" y="638749"/>
                  </a:lnTo>
                  <a:lnTo>
                    <a:pt x="1413734" y="871831"/>
                  </a:lnTo>
                  <a:lnTo>
                    <a:pt x="1712558" y="573008"/>
                  </a:lnTo>
                  <a:lnTo>
                    <a:pt x="1688652" y="489337"/>
                  </a:lnTo>
                  <a:lnTo>
                    <a:pt x="1622911" y="537149"/>
                  </a:lnTo>
                  <a:lnTo>
                    <a:pt x="1485452" y="387737"/>
                  </a:lnTo>
                  <a:lnTo>
                    <a:pt x="1604981" y="298090"/>
                  </a:lnTo>
                  <a:lnTo>
                    <a:pt x="1750854" y="244302"/>
                  </a:lnTo>
                  <a:lnTo>
                    <a:pt x="1646450" y="0"/>
                  </a:lnTo>
                  <a:lnTo>
                    <a:pt x="1593028" y="148678"/>
                  </a:lnTo>
                  <a:lnTo>
                    <a:pt x="1419711" y="304067"/>
                  </a:lnTo>
                  <a:lnTo>
                    <a:pt x="1055146" y="11220"/>
                  </a:lnTo>
                  <a:lnTo>
                    <a:pt x="0" y="537149"/>
                  </a:lnTo>
                  <a:lnTo>
                    <a:pt x="212464" y="788160"/>
                  </a:lnTo>
                  <a:lnTo>
                    <a:pt x="845969" y="2001384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3" name="Forma Livre 12"/>
            <p:cNvSpPr/>
            <p:nvPr/>
          </p:nvSpPr>
          <p:spPr>
            <a:xfrm>
              <a:off x="4685892" y="2608280"/>
              <a:ext cx="935182" cy="1629268"/>
            </a:xfrm>
            <a:custGeom>
              <a:avLst/>
              <a:gdLst>
                <a:gd name="connsiteX0" fmla="*/ 0 w 935182"/>
                <a:gd name="connsiteY0" fmla="*/ 62346 h 1521229"/>
                <a:gd name="connsiteX1" fmla="*/ 203662 w 935182"/>
                <a:gd name="connsiteY1" fmla="*/ 211975 h 1521229"/>
                <a:gd name="connsiteX2" fmla="*/ 278477 w 935182"/>
                <a:gd name="connsiteY2" fmla="*/ 340822 h 1521229"/>
                <a:gd name="connsiteX3" fmla="*/ 461357 w 935182"/>
                <a:gd name="connsiteY3" fmla="*/ 723207 h 1521229"/>
                <a:gd name="connsiteX4" fmla="*/ 328353 w 935182"/>
                <a:gd name="connsiteY4" fmla="*/ 860367 h 1521229"/>
                <a:gd name="connsiteX5" fmla="*/ 340822 w 935182"/>
                <a:gd name="connsiteY5" fmla="*/ 931026 h 1521229"/>
                <a:gd name="connsiteX6" fmla="*/ 315884 w 935182"/>
                <a:gd name="connsiteY6" fmla="*/ 960120 h 1521229"/>
                <a:gd name="connsiteX7" fmla="*/ 378229 w 935182"/>
                <a:gd name="connsiteY7" fmla="*/ 1084811 h 1521229"/>
                <a:gd name="connsiteX8" fmla="*/ 257695 w 935182"/>
                <a:gd name="connsiteY8" fmla="*/ 1163782 h 1521229"/>
                <a:gd name="connsiteX9" fmla="*/ 295102 w 935182"/>
                <a:gd name="connsiteY9" fmla="*/ 1192877 h 1521229"/>
                <a:gd name="connsiteX10" fmla="*/ 344979 w 935182"/>
                <a:gd name="connsiteY10" fmla="*/ 1147157 h 1521229"/>
                <a:gd name="connsiteX11" fmla="*/ 428106 w 935182"/>
                <a:gd name="connsiteY11" fmla="*/ 1159626 h 1521229"/>
                <a:gd name="connsiteX12" fmla="*/ 527859 w 935182"/>
                <a:gd name="connsiteY12" fmla="*/ 1305098 h 1521229"/>
                <a:gd name="connsiteX13" fmla="*/ 490451 w 935182"/>
                <a:gd name="connsiteY13" fmla="*/ 1388226 h 1521229"/>
                <a:gd name="connsiteX14" fmla="*/ 556953 w 935182"/>
                <a:gd name="connsiteY14" fmla="*/ 1438102 h 1521229"/>
                <a:gd name="connsiteX15" fmla="*/ 552797 w 935182"/>
                <a:gd name="connsiteY15" fmla="*/ 1521229 h 1521229"/>
                <a:gd name="connsiteX16" fmla="*/ 673331 w 935182"/>
                <a:gd name="connsiteY16" fmla="*/ 1433946 h 1521229"/>
                <a:gd name="connsiteX17" fmla="*/ 806335 w 935182"/>
                <a:gd name="connsiteY17" fmla="*/ 1284317 h 1521229"/>
                <a:gd name="connsiteX18" fmla="*/ 868680 w 935182"/>
                <a:gd name="connsiteY18" fmla="*/ 1147157 h 1521229"/>
                <a:gd name="connsiteX19" fmla="*/ 918557 w 935182"/>
                <a:gd name="connsiteY19" fmla="*/ 1072342 h 1521229"/>
                <a:gd name="connsiteX20" fmla="*/ 910244 w 935182"/>
                <a:gd name="connsiteY20" fmla="*/ 1051560 h 1521229"/>
                <a:gd name="connsiteX21" fmla="*/ 935182 w 935182"/>
                <a:gd name="connsiteY21" fmla="*/ 947651 h 1521229"/>
                <a:gd name="connsiteX22" fmla="*/ 428106 w 935182"/>
                <a:gd name="connsiteY22" fmla="*/ 540327 h 1521229"/>
                <a:gd name="connsiteX23" fmla="*/ 407324 w 935182"/>
                <a:gd name="connsiteY23" fmla="*/ 511233 h 1521229"/>
                <a:gd name="connsiteX24" fmla="*/ 403168 w 935182"/>
                <a:gd name="connsiteY24" fmla="*/ 465513 h 1521229"/>
                <a:gd name="connsiteX25" fmla="*/ 440575 w 935182"/>
                <a:gd name="connsiteY25" fmla="*/ 340822 h 1521229"/>
                <a:gd name="connsiteX26" fmla="*/ 440575 w 935182"/>
                <a:gd name="connsiteY26" fmla="*/ 274320 h 1521229"/>
                <a:gd name="connsiteX27" fmla="*/ 386542 w 935182"/>
                <a:gd name="connsiteY27" fmla="*/ 182880 h 1521229"/>
                <a:gd name="connsiteX28" fmla="*/ 419793 w 935182"/>
                <a:gd name="connsiteY28" fmla="*/ 66502 h 1521229"/>
                <a:gd name="connsiteX29" fmla="*/ 457200 w 935182"/>
                <a:gd name="connsiteY29" fmla="*/ 41564 h 1521229"/>
                <a:gd name="connsiteX30" fmla="*/ 482139 w 935182"/>
                <a:gd name="connsiteY30" fmla="*/ 0 h 1521229"/>
                <a:gd name="connsiteX31" fmla="*/ 423949 w 935182"/>
                <a:gd name="connsiteY31" fmla="*/ 0 h 1521229"/>
                <a:gd name="connsiteX32" fmla="*/ 282633 w 935182"/>
                <a:gd name="connsiteY32" fmla="*/ 70658 h 1521229"/>
                <a:gd name="connsiteX33" fmla="*/ 199506 w 935182"/>
                <a:gd name="connsiteY33" fmla="*/ 58189 h 1521229"/>
                <a:gd name="connsiteX34" fmla="*/ 182880 w 935182"/>
                <a:gd name="connsiteY34" fmla="*/ 4157 h 1521229"/>
                <a:gd name="connsiteX35" fmla="*/ 0 w 935182"/>
                <a:gd name="connsiteY35" fmla="*/ 62346 h 1521229"/>
                <a:gd name="connsiteX0" fmla="*/ 0 w 935182"/>
                <a:gd name="connsiteY0" fmla="*/ 62346 h 1521229"/>
                <a:gd name="connsiteX1" fmla="*/ 203662 w 935182"/>
                <a:gd name="connsiteY1" fmla="*/ 211975 h 1521229"/>
                <a:gd name="connsiteX2" fmla="*/ 278477 w 935182"/>
                <a:gd name="connsiteY2" fmla="*/ 340822 h 1521229"/>
                <a:gd name="connsiteX3" fmla="*/ 472577 w 935182"/>
                <a:gd name="connsiteY3" fmla="*/ 745646 h 1521229"/>
                <a:gd name="connsiteX4" fmla="*/ 328353 w 935182"/>
                <a:gd name="connsiteY4" fmla="*/ 860367 h 1521229"/>
                <a:gd name="connsiteX5" fmla="*/ 340822 w 935182"/>
                <a:gd name="connsiteY5" fmla="*/ 931026 h 1521229"/>
                <a:gd name="connsiteX6" fmla="*/ 315884 w 935182"/>
                <a:gd name="connsiteY6" fmla="*/ 960120 h 1521229"/>
                <a:gd name="connsiteX7" fmla="*/ 378229 w 935182"/>
                <a:gd name="connsiteY7" fmla="*/ 1084811 h 1521229"/>
                <a:gd name="connsiteX8" fmla="*/ 257695 w 935182"/>
                <a:gd name="connsiteY8" fmla="*/ 1163782 h 1521229"/>
                <a:gd name="connsiteX9" fmla="*/ 295102 w 935182"/>
                <a:gd name="connsiteY9" fmla="*/ 1192877 h 1521229"/>
                <a:gd name="connsiteX10" fmla="*/ 344979 w 935182"/>
                <a:gd name="connsiteY10" fmla="*/ 1147157 h 1521229"/>
                <a:gd name="connsiteX11" fmla="*/ 428106 w 935182"/>
                <a:gd name="connsiteY11" fmla="*/ 1159626 h 1521229"/>
                <a:gd name="connsiteX12" fmla="*/ 527859 w 935182"/>
                <a:gd name="connsiteY12" fmla="*/ 1305098 h 1521229"/>
                <a:gd name="connsiteX13" fmla="*/ 490451 w 935182"/>
                <a:gd name="connsiteY13" fmla="*/ 1388226 h 1521229"/>
                <a:gd name="connsiteX14" fmla="*/ 556953 w 935182"/>
                <a:gd name="connsiteY14" fmla="*/ 1438102 h 1521229"/>
                <a:gd name="connsiteX15" fmla="*/ 552797 w 935182"/>
                <a:gd name="connsiteY15" fmla="*/ 1521229 h 1521229"/>
                <a:gd name="connsiteX16" fmla="*/ 673331 w 935182"/>
                <a:gd name="connsiteY16" fmla="*/ 1433946 h 1521229"/>
                <a:gd name="connsiteX17" fmla="*/ 806335 w 935182"/>
                <a:gd name="connsiteY17" fmla="*/ 1284317 h 1521229"/>
                <a:gd name="connsiteX18" fmla="*/ 868680 w 935182"/>
                <a:gd name="connsiteY18" fmla="*/ 1147157 h 1521229"/>
                <a:gd name="connsiteX19" fmla="*/ 918557 w 935182"/>
                <a:gd name="connsiteY19" fmla="*/ 1072342 h 1521229"/>
                <a:gd name="connsiteX20" fmla="*/ 910244 w 935182"/>
                <a:gd name="connsiteY20" fmla="*/ 1051560 h 1521229"/>
                <a:gd name="connsiteX21" fmla="*/ 935182 w 935182"/>
                <a:gd name="connsiteY21" fmla="*/ 947651 h 1521229"/>
                <a:gd name="connsiteX22" fmla="*/ 428106 w 935182"/>
                <a:gd name="connsiteY22" fmla="*/ 540327 h 1521229"/>
                <a:gd name="connsiteX23" fmla="*/ 407324 w 935182"/>
                <a:gd name="connsiteY23" fmla="*/ 511233 h 1521229"/>
                <a:gd name="connsiteX24" fmla="*/ 403168 w 935182"/>
                <a:gd name="connsiteY24" fmla="*/ 465513 h 1521229"/>
                <a:gd name="connsiteX25" fmla="*/ 440575 w 935182"/>
                <a:gd name="connsiteY25" fmla="*/ 340822 h 1521229"/>
                <a:gd name="connsiteX26" fmla="*/ 440575 w 935182"/>
                <a:gd name="connsiteY26" fmla="*/ 274320 h 1521229"/>
                <a:gd name="connsiteX27" fmla="*/ 386542 w 935182"/>
                <a:gd name="connsiteY27" fmla="*/ 182880 h 1521229"/>
                <a:gd name="connsiteX28" fmla="*/ 419793 w 935182"/>
                <a:gd name="connsiteY28" fmla="*/ 66502 h 1521229"/>
                <a:gd name="connsiteX29" fmla="*/ 457200 w 935182"/>
                <a:gd name="connsiteY29" fmla="*/ 41564 h 1521229"/>
                <a:gd name="connsiteX30" fmla="*/ 482139 w 935182"/>
                <a:gd name="connsiteY30" fmla="*/ 0 h 1521229"/>
                <a:gd name="connsiteX31" fmla="*/ 423949 w 935182"/>
                <a:gd name="connsiteY31" fmla="*/ 0 h 1521229"/>
                <a:gd name="connsiteX32" fmla="*/ 282633 w 935182"/>
                <a:gd name="connsiteY32" fmla="*/ 70658 h 1521229"/>
                <a:gd name="connsiteX33" fmla="*/ 199506 w 935182"/>
                <a:gd name="connsiteY33" fmla="*/ 58189 h 1521229"/>
                <a:gd name="connsiteX34" fmla="*/ 182880 w 935182"/>
                <a:gd name="connsiteY34" fmla="*/ 4157 h 1521229"/>
                <a:gd name="connsiteX35" fmla="*/ 0 w 935182"/>
                <a:gd name="connsiteY35" fmla="*/ 62346 h 1521229"/>
                <a:gd name="connsiteX0" fmla="*/ 0 w 935182"/>
                <a:gd name="connsiteY0" fmla="*/ 62346 h 1521229"/>
                <a:gd name="connsiteX1" fmla="*/ 203662 w 935182"/>
                <a:gd name="connsiteY1" fmla="*/ 211975 h 1521229"/>
                <a:gd name="connsiteX2" fmla="*/ 278477 w 935182"/>
                <a:gd name="connsiteY2" fmla="*/ 340822 h 1521229"/>
                <a:gd name="connsiteX3" fmla="*/ 472577 w 935182"/>
                <a:gd name="connsiteY3" fmla="*/ 745646 h 1521229"/>
                <a:gd name="connsiteX4" fmla="*/ 328353 w 935182"/>
                <a:gd name="connsiteY4" fmla="*/ 860367 h 1521229"/>
                <a:gd name="connsiteX5" fmla="*/ 340822 w 935182"/>
                <a:gd name="connsiteY5" fmla="*/ 931026 h 1521229"/>
                <a:gd name="connsiteX6" fmla="*/ 315884 w 935182"/>
                <a:gd name="connsiteY6" fmla="*/ 960120 h 1521229"/>
                <a:gd name="connsiteX7" fmla="*/ 378229 w 935182"/>
                <a:gd name="connsiteY7" fmla="*/ 1084811 h 1521229"/>
                <a:gd name="connsiteX8" fmla="*/ 257695 w 935182"/>
                <a:gd name="connsiteY8" fmla="*/ 1163782 h 1521229"/>
                <a:gd name="connsiteX9" fmla="*/ 295102 w 935182"/>
                <a:gd name="connsiteY9" fmla="*/ 1192877 h 1521229"/>
                <a:gd name="connsiteX10" fmla="*/ 344979 w 935182"/>
                <a:gd name="connsiteY10" fmla="*/ 1147157 h 1521229"/>
                <a:gd name="connsiteX11" fmla="*/ 428106 w 935182"/>
                <a:gd name="connsiteY11" fmla="*/ 1159626 h 1521229"/>
                <a:gd name="connsiteX12" fmla="*/ 527859 w 935182"/>
                <a:gd name="connsiteY12" fmla="*/ 1305098 h 1521229"/>
                <a:gd name="connsiteX13" fmla="*/ 490451 w 935182"/>
                <a:gd name="connsiteY13" fmla="*/ 1388226 h 1521229"/>
                <a:gd name="connsiteX14" fmla="*/ 556953 w 935182"/>
                <a:gd name="connsiteY14" fmla="*/ 1438102 h 1521229"/>
                <a:gd name="connsiteX15" fmla="*/ 552797 w 935182"/>
                <a:gd name="connsiteY15" fmla="*/ 1521229 h 1521229"/>
                <a:gd name="connsiteX16" fmla="*/ 673331 w 935182"/>
                <a:gd name="connsiteY16" fmla="*/ 1433946 h 1521229"/>
                <a:gd name="connsiteX17" fmla="*/ 806335 w 935182"/>
                <a:gd name="connsiteY17" fmla="*/ 1284317 h 1521229"/>
                <a:gd name="connsiteX18" fmla="*/ 868680 w 935182"/>
                <a:gd name="connsiteY18" fmla="*/ 1147157 h 1521229"/>
                <a:gd name="connsiteX19" fmla="*/ 918557 w 935182"/>
                <a:gd name="connsiteY19" fmla="*/ 1072342 h 1521229"/>
                <a:gd name="connsiteX20" fmla="*/ 910244 w 935182"/>
                <a:gd name="connsiteY20" fmla="*/ 1051560 h 1521229"/>
                <a:gd name="connsiteX21" fmla="*/ 935182 w 935182"/>
                <a:gd name="connsiteY21" fmla="*/ 947651 h 1521229"/>
                <a:gd name="connsiteX22" fmla="*/ 428106 w 935182"/>
                <a:gd name="connsiteY22" fmla="*/ 540327 h 1521229"/>
                <a:gd name="connsiteX23" fmla="*/ 407324 w 935182"/>
                <a:gd name="connsiteY23" fmla="*/ 511233 h 1521229"/>
                <a:gd name="connsiteX24" fmla="*/ 403168 w 935182"/>
                <a:gd name="connsiteY24" fmla="*/ 465513 h 1521229"/>
                <a:gd name="connsiteX25" fmla="*/ 440575 w 935182"/>
                <a:gd name="connsiteY25" fmla="*/ 340822 h 1521229"/>
                <a:gd name="connsiteX26" fmla="*/ 440575 w 935182"/>
                <a:gd name="connsiteY26" fmla="*/ 274320 h 1521229"/>
                <a:gd name="connsiteX27" fmla="*/ 386542 w 935182"/>
                <a:gd name="connsiteY27" fmla="*/ 182880 h 1521229"/>
                <a:gd name="connsiteX28" fmla="*/ 419793 w 935182"/>
                <a:gd name="connsiteY28" fmla="*/ 66502 h 1521229"/>
                <a:gd name="connsiteX29" fmla="*/ 457200 w 935182"/>
                <a:gd name="connsiteY29" fmla="*/ 41564 h 1521229"/>
                <a:gd name="connsiteX30" fmla="*/ 482139 w 935182"/>
                <a:gd name="connsiteY30" fmla="*/ 0 h 1521229"/>
                <a:gd name="connsiteX31" fmla="*/ 423949 w 935182"/>
                <a:gd name="connsiteY31" fmla="*/ 0 h 1521229"/>
                <a:gd name="connsiteX32" fmla="*/ 282633 w 935182"/>
                <a:gd name="connsiteY32" fmla="*/ 70658 h 1521229"/>
                <a:gd name="connsiteX33" fmla="*/ 199506 w 935182"/>
                <a:gd name="connsiteY33" fmla="*/ 58189 h 1521229"/>
                <a:gd name="connsiteX34" fmla="*/ 182880 w 935182"/>
                <a:gd name="connsiteY34" fmla="*/ 4157 h 1521229"/>
                <a:gd name="connsiteX35" fmla="*/ 0 w 935182"/>
                <a:gd name="connsiteY35" fmla="*/ 62346 h 1521229"/>
                <a:gd name="connsiteX0" fmla="*/ 0 w 935182"/>
                <a:gd name="connsiteY0" fmla="*/ 62346 h 1521229"/>
                <a:gd name="connsiteX1" fmla="*/ 203662 w 935182"/>
                <a:gd name="connsiteY1" fmla="*/ 211975 h 1521229"/>
                <a:gd name="connsiteX2" fmla="*/ 281282 w 935182"/>
                <a:gd name="connsiteY2" fmla="*/ 371676 h 1521229"/>
                <a:gd name="connsiteX3" fmla="*/ 472577 w 935182"/>
                <a:gd name="connsiteY3" fmla="*/ 745646 h 1521229"/>
                <a:gd name="connsiteX4" fmla="*/ 328353 w 935182"/>
                <a:gd name="connsiteY4" fmla="*/ 860367 h 1521229"/>
                <a:gd name="connsiteX5" fmla="*/ 340822 w 935182"/>
                <a:gd name="connsiteY5" fmla="*/ 931026 h 1521229"/>
                <a:gd name="connsiteX6" fmla="*/ 315884 w 935182"/>
                <a:gd name="connsiteY6" fmla="*/ 960120 h 1521229"/>
                <a:gd name="connsiteX7" fmla="*/ 378229 w 935182"/>
                <a:gd name="connsiteY7" fmla="*/ 1084811 h 1521229"/>
                <a:gd name="connsiteX8" fmla="*/ 257695 w 935182"/>
                <a:gd name="connsiteY8" fmla="*/ 1163782 h 1521229"/>
                <a:gd name="connsiteX9" fmla="*/ 295102 w 935182"/>
                <a:gd name="connsiteY9" fmla="*/ 1192877 h 1521229"/>
                <a:gd name="connsiteX10" fmla="*/ 344979 w 935182"/>
                <a:gd name="connsiteY10" fmla="*/ 1147157 h 1521229"/>
                <a:gd name="connsiteX11" fmla="*/ 428106 w 935182"/>
                <a:gd name="connsiteY11" fmla="*/ 1159626 h 1521229"/>
                <a:gd name="connsiteX12" fmla="*/ 527859 w 935182"/>
                <a:gd name="connsiteY12" fmla="*/ 1305098 h 1521229"/>
                <a:gd name="connsiteX13" fmla="*/ 490451 w 935182"/>
                <a:gd name="connsiteY13" fmla="*/ 1388226 h 1521229"/>
                <a:gd name="connsiteX14" fmla="*/ 556953 w 935182"/>
                <a:gd name="connsiteY14" fmla="*/ 1438102 h 1521229"/>
                <a:gd name="connsiteX15" fmla="*/ 552797 w 935182"/>
                <a:gd name="connsiteY15" fmla="*/ 1521229 h 1521229"/>
                <a:gd name="connsiteX16" fmla="*/ 673331 w 935182"/>
                <a:gd name="connsiteY16" fmla="*/ 1433946 h 1521229"/>
                <a:gd name="connsiteX17" fmla="*/ 806335 w 935182"/>
                <a:gd name="connsiteY17" fmla="*/ 1284317 h 1521229"/>
                <a:gd name="connsiteX18" fmla="*/ 868680 w 935182"/>
                <a:gd name="connsiteY18" fmla="*/ 1147157 h 1521229"/>
                <a:gd name="connsiteX19" fmla="*/ 918557 w 935182"/>
                <a:gd name="connsiteY19" fmla="*/ 1072342 h 1521229"/>
                <a:gd name="connsiteX20" fmla="*/ 910244 w 935182"/>
                <a:gd name="connsiteY20" fmla="*/ 1051560 h 1521229"/>
                <a:gd name="connsiteX21" fmla="*/ 935182 w 935182"/>
                <a:gd name="connsiteY21" fmla="*/ 947651 h 1521229"/>
                <a:gd name="connsiteX22" fmla="*/ 428106 w 935182"/>
                <a:gd name="connsiteY22" fmla="*/ 540327 h 1521229"/>
                <a:gd name="connsiteX23" fmla="*/ 407324 w 935182"/>
                <a:gd name="connsiteY23" fmla="*/ 511233 h 1521229"/>
                <a:gd name="connsiteX24" fmla="*/ 403168 w 935182"/>
                <a:gd name="connsiteY24" fmla="*/ 465513 h 1521229"/>
                <a:gd name="connsiteX25" fmla="*/ 440575 w 935182"/>
                <a:gd name="connsiteY25" fmla="*/ 340822 h 1521229"/>
                <a:gd name="connsiteX26" fmla="*/ 440575 w 935182"/>
                <a:gd name="connsiteY26" fmla="*/ 274320 h 1521229"/>
                <a:gd name="connsiteX27" fmla="*/ 386542 w 935182"/>
                <a:gd name="connsiteY27" fmla="*/ 182880 h 1521229"/>
                <a:gd name="connsiteX28" fmla="*/ 419793 w 935182"/>
                <a:gd name="connsiteY28" fmla="*/ 66502 h 1521229"/>
                <a:gd name="connsiteX29" fmla="*/ 457200 w 935182"/>
                <a:gd name="connsiteY29" fmla="*/ 41564 h 1521229"/>
                <a:gd name="connsiteX30" fmla="*/ 482139 w 935182"/>
                <a:gd name="connsiteY30" fmla="*/ 0 h 1521229"/>
                <a:gd name="connsiteX31" fmla="*/ 423949 w 935182"/>
                <a:gd name="connsiteY31" fmla="*/ 0 h 1521229"/>
                <a:gd name="connsiteX32" fmla="*/ 282633 w 935182"/>
                <a:gd name="connsiteY32" fmla="*/ 70658 h 1521229"/>
                <a:gd name="connsiteX33" fmla="*/ 199506 w 935182"/>
                <a:gd name="connsiteY33" fmla="*/ 58189 h 1521229"/>
                <a:gd name="connsiteX34" fmla="*/ 182880 w 935182"/>
                <a:gd name="connsiteY34" fmla="*/ 4157 h 1521229"/>
                <a:gd name="connsiteX35" fmla="*/ 0 w 935182"/>
                <a:gd name="connsiteY35" fmla="*/ 62346 h 1521229"/>
                <a:gd name="connsiteX0" fmla="*/ 0 w 935182"/>
                <a:gd name="connsiteY0" fmla="*/ 170385 h 1629268"/>
                <a:gd name="connsiteX1" fmla="*/ 203662 w 935182"/>
                <a:gd name="connsiteY1" fmla="*/ 320014 h 1629268"/>
                <a:gd name="connsiteX2" fmla="*/ 281282 w 935182"/>
                <a:gd name="connsiteY2" fmla="*/ 479715 h 1629268"/>
                <a:gd name="connsiteX3" fmla="*/ 472577 w 935182"/>
                <a:gd name="connsiteY3" fmla="*/ 853685 h 1629268"/>
                <a:gd name="connsiteX4" fmla="*/ 328353 w 935182"/>
                <a:gd name="connsiteY4" fmla="*/ 968406 h 1629268"/>
                <a:gd name="connsiteX5" fmla="*/ 340822 w 935182"/>
                <a:gd name="connsiteY5" fmla="*/ 1039065 h 1629268"/>
                <a:gd name="connsiteX6" fmla="*/ 315884 w 935182"/>
                <a:gd name="connsiteY6" fmla="*/ 1068159 h 1629268"/>
                <a:gd name="connsiteX7" fmla="*/ 378229 w 935182"/>
                <a:gd name="connsiteY7" fmla="*/ 1192850 h 1629268"/>
                <a:gd name="connsiteX8" fmla="*/ 257695 w 935182"/>
                <a:gd name="connsiteY8" fmla="*/ 1271821 h 1629268"/>
                <a:gd name="connsiteX9" fmla="*/ 295102 w 935182"/>
                <a:gd name="connsiteY9" fmla="*/ 1300916 h 1629268"/>
                <a:gd name="connsiteX10" fmla="*/ 344979 w 935182"/>
                <a:gd name="connsiteY10" fmla="*/ 1255196 h 1629268"/>
                <a:gd name="connsiteX11" fmla="*/ 428106 w 935182"/>
                <a:gd name="connsiteY11" fmla="*/ 1267665 h 1629268"/>
                <a:gd name="connsiteX12" fmla="*/ 527859 w 935182"/>
                <a:gd name="connsiteY12" fmla="*/ 1413137 h 1629268"/>
                <a:gd name="connsiteX13" fmla="*/ 490451 w 935182"/>
                <a:gd name="connsiteY13" fmla="*/ 1496265 h 1629268"/>
                <a:gd name="connsiteX14" fmla="*/ 556953 w 935182"/>
                <a:gd name="connsiteY14" fmla="*/ 1546141 h 1629268"/>
                <a:gd name="connsiteX15" fmla="*/ 552797 w 935182"/>
                <a:gd name="connsiteY15" fmla="*/ 1629268 h 1629268"/>
                <a:gd name="connsiteX16" fmla="*/ 673331 w 935182"/>
                <a:gd name="connsiteY16" fmla="*/ 1541985 h 1629268"/>
                <a:gd name="connsiteX17" fmla="*/ 806335 w 935182"/>
                <a:gd name="connsiteY17" fmla="*/ 1392356 h 1629268"/>
                <a:gd name="connsiteX18" fmla="*/ 868680 w 935182"/>
                <a:gd name="connsiteY18" fmla="*/ 1255196 h 1629268"/>
                <a:gd name="connsiteX19" fmla="*/ 918557 w 935182"/>
                <a:gd name="connsiteY19" fmla="*/ 1180381 h 1629268"/>
                <a:gd name="connsiteX20" fmla="*/ 910244 w 935182"/>
                <a:gd name="connsiteY20" fmla="*/ 1159599 h 1629268"/>
                <a:gd name="connsiteX21" fmla="*/ 935182 w 935182"/>
                <a:gd name="connsiteY21" fmla="*/ 1055690 h 1629268"/>
                <a:gd name="connsiteX22" fmla="*/ 428106 w 935182"/>
                <a:gd name="connsiteY22" fmla="*/ 648366 h 1629268"/>
                <a:gd name="connsiteX23" fmla="*/ 407324 w 935182"/>
                <a:gd name="connsiteY23" fmla="*/ 619272 h 1629268"/>
                <a:gd name="connsiteX24" fmla="*/ 403168 w 935182"/>
                <a:gd name="connsiteY24" fmla="*/ 573552 h 1629268"/>
                <a:gd name="connsiteX25" fmla="*/ 440575 w 935182"/>
                <a:gd name="connsiteY25" fmla="*/ 448861 h 1629268"/>
                <a:gd name="connsiteX26" fmla="*/ 440575 w 935182"/>
                <a:gd name="connsiteY26" fmla="*/ 382359 h 1629268"/>
                <a:gd name="connsiteX27" fmla="*/ 386542 w 935182"/>
                <a:gd name="connsiteY27" fmla="*/ 290919 h 1629268"/>
                <a:gd name="connsiteX28" fmla="*/ 419793 w 935182"/>
                <a:gd name="connsiteY28" fmla="*/ 174541 h 1629268"/>
                <a:gd name="connsiteX29" fmla="*/ 457200 w 935182"/>
                <a:gd name="connsiteY29" fmla="*/ 149603 h 1629268"/>
                <a:gd name="connsiteX30" fmla="*/ 482139 w 935182"/>
                <a:gd name="connsiteY30" fmla="*/ 108039 h 1629268"/>
                <a:gd name="connsiteX31" fmla="*/ 423949 w 935182"/>
                <a:gd name="connsiteY31" fmla="*/ 108039 h 1629268"/>
                <a:gd name="connsiteX32" fmla="*/ 282633 w 935182"/>
                <a:gd name="connsiteY32" fmla="*/ 178697 h 1629268"/>
                <a:gd name="connsiteX33" fmla="*/ 199506 w 935182"/>
                <a:gd name="connsiteY33" fmla="*/ 166228 h 1629268"/>
                <a:gd name="connsiteX34" fmla="*/ 126782 w 935182"/>
                <a:gd name="connsiteY34" fmla="*/ 0 h 1629268"/>
                <a:gd name="connsiteX35" fmla="*/ 0 w 935182"/>
                <a:gd name="connsiteY35" fmla="*/ 170385 h 1629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935182" h="1629268">
                  <a:moveTo>
                    <a:pt x="0" y="170385"/>
                  </a:moveTo>
                  <a:lnTo>
                    <a:pt x="203662" y="320014"/>
                  </a:lnTo>
                  <a:lnTo>
                    <a:pt x="281282" y="479715"/>
                  </a:lnTo>
                  <a:cubicBezTo>
                    <a:pt x="345982" y="614656"/>
                    <a:pt x="402267" y="743988"/>
                    <a:pt x="472577" y="853685"/>
                  </a:cubicBezTo>
                  <a:lnTo>
                    <a:pt x="328353" y="968406"/>
                  </a:lnTo>
                  <a:lnTo>
                    <a:pt x="340822" y="1039065"/>
                  </a:lnTo>
                  <a:lnTo>
                    <a:pt x="315884" y="1068159"/>
                  </a:lnTo>
                  <a:lnTo>
                    <a:pt x="378229" y="1192850"/>
                  </a:lnTo>
                  <a:lnTo>
                    <a:pt x="257695" y="1271821"/>
                  </a:lnTo>
                  <a:lnTo>
                    <a:pt x="295102" y="1300916"/>
                  </a:lnTo>
                  <a:lnTo>
                    <a:pt x="344979" y="1255196"/>
                  </a:lnTo>
                  <a:lnTo>
                    <a:pt x="428106" y="1267665"/>
                  </a:lnTo>
                  <a:lnTo>
                    <a:pt x="527859" y="1413137"/>
                  </a:lnTo>
                  <a:lnTo>
                    <a:pt x="490451" y="1496265"/>
                  </a:lnTo>
                  <a:lnTo>
                    <a:pt x="556953" y="1546141"/>
                  </a:lnTo>
                  <a:lnTo>
                    <a:pt x="552797" y="1629268"/>
                  </a:lnTo>
                  <a:lnTo>
                    <a:pt x="673331" y="1541985"/>
                  </a:lnTo>
                  <a:lnTo>
                    <a:pt x="806335" y="1392356"/>
                  </a:lnTo>
                  <a:lnTo>
                    <a:pt x="868680" y="1255196"/>
                  </a:lnTo>
                  <a:lnTo>
                    <a:pt x="918557" y="1180381"/>
                  </a:lnTo>
                  <a:lnTo>
                    <a:pt x="910244" y="1159599"/>
                  </a:lnTo>
                  <a:lnTo>
                    <a:pt x="935182" y="1055690"/>
                  </a:lnTo>
                  <a:lnTo>
                    <a:pt x="428106" y="648366"/>
                  </a:lnTo>
                  <a:lnTo>
                    <a:pt x="407324" y="619272"/>
                  </a:lnTo>
                  <a:lnTo>
                    <a:pt x="403168" y="573552"/>
                  </a:lnTo>
                  <a:lnTo>
                    <a:pt x="440575" y="448861"/>
                  </a:lnTo>
                  <a:lnTo>
                    <a:pt x="440575" y="382359"/>
                  </a:lnTo>
                  <a:lnTo>
                    <a:pt x="386542" y="290919"/>
                  </a:lnTo>
                  <a:lnTo>
                    <a:pt x="419793" y="174541"/>
                  </a:lnTo>
                  <a:lnTo>
                    <a:pt x="457200" y="149603"/>
                  </a:lnTo>
                  <a:lnTo>
                    <a:pt x="482139" y="108039"/>
                  </a:lnTo>
                  <a:lnTo>
                    <a:pt x="423949" y="108039"/>
                  </a:lnTo>
                  <a:lnTo>
                    <a:pt x="282633" y="178697"/>
                  </a:lnTo>
                  <a:lnTo>
                    <a:pt x="199506" y="166228"/>
                  </a:lnTo>
                  <a:lnTo>
                    <a:pt x="126782" y="0"/>
                  </a:lnTo>
                  <a:lnTo>
                    <a:pt x="0" y="170385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Forma Livre 13"/>
            <p:cNvSpPr/>
            <p:nvPr/>
          </p:nvSpPr>
          <p:spPr>
            <a:xfrm>
              <a:off x="5647056" y="3213152"/>
              <a:ext cx="767056" cy="901399"/>
            </a:xfrm>
            <a:custGeom>
              <a:avLst/>
              <a:gdLst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60345 w 767056"/>
                <a:gd name="connsiteY7" fmla="*/ 268687 h 901399"/>
                <a:gd name="connsiteX8" fmla="*/ 169013 w 767056"/>
                <a:gd name="connsiteY8" fmla="*/ 203682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28053 w 767056"/>
                <a:gd name="connsiteY11" fmla="*/ 65005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30336 w 767056"/>
                <a:gd name="connsiteY15" fmla="*/ 173346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60345 w 767056"/>
                <a:gd name="connsiteY7" fmla="*/ 268687 h 901399"/>
                <a:gd name="connsiteX8" fmla="*/ 169013 w 767056"/>
                <a:gd name="connsiteY8" fmla="*/ 203682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28053 w 767056"/>
                <a:gd name="connsiteY11" fmla="*/ 65005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27685 w 767056"/>
                <a:gd name="connsiteY15" fmla="*/ 221054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60345 w 767056"/>
                <a:gd name="connsiteY7" fmla="*/ 268687 h 901399"/>
                <a:gd name="connsiteX8" fmla="*/ 227323 w 767056"/>
                <a:gd name="connsiteY8" fmla="*/ 185129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28053 w 767056"/>
                <a:gd name="connsiteY11" fmla="*/ 65005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27685 w 767056"/>
                <a:gd name="connsiteY15" fmla="*/ 221054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41792 w 767056"/>
                <a:gd name="connsiteY7" fmla="*/ 268687 h 901399"/>
                <a:gd name="connsiteX8" fmla="*/ 227323 w 767056"/>
                <a:gd name="connsiteY8" fmla="*/ 185129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28053 w 767056"/>
                <a:gd name="connsiteY11" fmla="*/ 65005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27685 w 767056"/>
                <a:gd name="connsiteY15" fmla="*/ 221054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41792 w 767056"/>
                <a:gd name="connsiteY7" fmla="*/ 268687 h 901399"/>
                <a:gd name="connsiteX8" fmla="*/ 227323 w 767056"/>
                <a:gd name="connsiteY8" fmla="*/ 185129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28053 w 767056"/>
                <a:gd name="connsiteY11" fmla="*/ 65005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27685 w 767056"/>
                <a:gd name="connsiteY15" fmla="*/ 221054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  <a:gd name="connsiteX0" fmla="*/ 0 w 767056"/>
                <a:gd name="connsiteY0" fmla="*/ 628380 h 901399"/>
                <a:gd name="connsiteX1" fmla="*/ 130010 w 767056"/>
                <a:gd name="connsiteY1" fmla="*/ 702052 h 901399"/>
                <a:gd name="connsiteX2" fmla="*/ 56338 w 767056"/>
                <a:gd name="connsiteY2" fmla="*/ 801725 h 901399"/>
                <a:gd name="connsiteX3" fmla="*/ 242685 w 767056"/>
                <a:gd name="connsiteY3" fmla="*/ 901399 h 901399"/>
                <a:gd name="connsiteX4" fmla="*/ 437699 w 767056"/>
                <a:gd name="connsiteY4" fmla="*/ 624046 h 901399"/>
                <a:gd name="connsiteX5" fmla="*/ 459367 w 767056"/>
                <a:gd name="connsiteY5" fmla="*/ 589377 h 901399"/>
                <a:gd name="connsiteX6" fmla="*/ 303356 w 767056"/>
                <a:gd name="connsiteY6" fmla="*/ 528706 h 901399"/>
                <a:gd name="connsiteX7" fmla="*/ 141792 w 767056"/>
                <a:gd name="connsiteY7" fmla="*/ 268687 h 901399"/>
                <a:gd name="connsiteX8" fmla="*/ 227323 w 767056"/>
                <a:gd name="connsiteY8" fmla="*/ 185129 h 901399"/>
                <a:gd name="connsiteX9" fmla="*/ 238351 w 767056"/>
                <a:gd name="connsiteY9" fmla="*/ 147344 h 901399"/>
                <a:gd name="connsiteX10" fmla="*/ 767056 w 767056"/>
                <a:gd name="connsiteY10" fmla="*/ 203682 h 901399"/>
                <a:gd name="connsiteX11" fmla="*/ 741305 w 767056"/>
                <a:gd name="connsiteY11" fmla="*/ 59704 h 901399"/>
                <a:gd name="connsiteX12" fmla="*/ 333691 w 767056"/>
                <a:gd name="connsiteY12" fmla="*/ 95341 h 901399"/>
                <a:gd name="connsiteX13" fmla="*/ 60671 w 767056"/>
                <a:gd name="connsiteY13" fmla="*/ 0 h 901399"/>
                <a:gd name="connsiteX14" fmla="*/ 17335 w 767056"/>
                <a:gd name="connsiteY14" fmla="*/ 138677 h 901399"/>
                <a:gd name="connsiteX15" fmla="*/ 27685 w 767056"/>
                <a:gd name="connsiteY15" fmla="*/ 221054 h 901399"/>
                <a:gd name="connsiteX16" fmla="*/ 99674 w 767056"/>
                <a:gd name="connsiteY16" fmla="*/ 446366 h 901399"/>
                <a:gd name="connsiteX17" fmla="*/ 99674 w 767056"/>
                <a:gd name="connsiteY17" fmla="*/ 476702 h 901399"/>
                <a:gd name="connsiteX18" fmla="*/ 0 w 767056"/>
                <a:gd name="connsiteY18" fmla="*/ 628380 h 901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67056" h="901399">
                  <a:moveTo>
                    <a:pt x="0" y="628380"/>
                  </a:moveTo>
                  <a:lnTo>
                    <a:pt x="130010" y="702052"/>
                  </a:lnTo>
                  <a:lnTo>
                    <a:pt x="56338" y="801725"/>
                  </a:lnTo>
                  <a:lnTo>
                    <a:pt x="242685" y="901399"/>
                  </a:lnTo>
                  <a:lnTo>
                    <a:pt x="437699" y="624046"/>
                  </a:lnTo>
                  <a:lnTo>
                    <a:pt x="459367" y="589377"/>
                  </a:lnTo>
                  <a:lnTo>
                    <a:pt x="303356" y="528706"/>
                  </a:lnTo>
                  <a:lnTo>
                    <a:pt x="141792" y="268687"/>
                  </a:lnTo>
                  <a:cubicBezTo>
                    <a:pt x="172952" y="216980"/>
                    <a:pt x="198813" y="212982"/>
                    <a:pt x="227323" y="185129"/>
                  </a:cubicBezTo>
                  <a:lnTo>
                    <a:pt x="238351" y="147344"/>
                  </a:lnTo>
                  <a:lnTo>
                    <a:pt x="767056" y="203682"/>
                  </a:lnTo>
                  <a:lnTo>
                    <a:pt x="741305" y="59704"/>
                  </a:lnTo>
                  <a:lnTo>
                    <a:pt x="333691" y="95341"/>
                  </a:lnTo>
                  <a:lnTo>
                    <a:pt x="60671" y="0"/>
                  </a:lnTo>
                  <a:lnTo>
                    <a:pt x="17335" y="138677"/>
                  </a:lnTo>
                  <a:lnTo>
                    <a:pt x="27685" y="221054"/>
                  </a:lnTo>
                  <a:lnTo>
                    <a:pt x="99674" y="446366"/>
                  </a:lnTo>
                  <a:lnTo>
                    <a:pt x="99674" y="476702"/>
                  </a:lnTo>
                  <a:lnTo>
                    <a:pt x="0" y="628380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Forma Livre 16"/>
            <p:cNvSpPr/>
            <p:nvPr/>
          </p:nvSpPr>
          <p:spPr>
            <a:xfrm>
              <a:off x="5597781" y="2506377"/>
              <a:ext cx="1618290" cy="647974"/>
            </a:xfrm>
            <a:custGeom>
              <a:avLst/>
              <a:gdLst>
                <a:gd name="connsiteX0" fmla="*/ 220377 w 1618290"/>
                <a:gd name="connsiteY0" fmla="*/ 592058 h 647974"/>
                <a:gd name="connsiteX1" fmla="*/ 302607 w 1618290"/>
                <a:gd name="connsiteY1" fmla="*/ 631528 h 647974"/>
                <a:gd name="connsiteX2" fmla="*/ 299318 w 1618290"/>
                <a:gd name="connsiteY2" fmla="*/ 647974 h 647974"/>
                <a:gd name="connsiteX3" fmla="*/ 463778 w 1618290"/>
                <a:gd name="connsiteY3" fmla="*/ 595347 h 647974"/>
                <a:gd name="connsiteX4" fmla="*/ 407861 w 1618290"/>
                <a:gd name="connsiteY4" fmla="*/ 397994 h 647974"/>
                <a:gd name="connsiteX5" fmla="*/ 651263 w 1618290"/>
                <a:gd name="connsiteY5" fmla="*/ 332210 h 647974"/>
                <a:gd name="connsiteX6" fmla="*/ 618371 w 1618290"/>
                <a:gd name="connsiteY6" fmla="*/ 253269 h 647974"/>
                <a:gd name="connsiteX7" fmla="*/ 855194 w 1618290"/>
                <a:gd name="connsiteY7" fmla="*/ 203931 h 647974"/>
                <a:gd name="connsiteX8" fmla="*/ 907821 w 1618290"/>
                <a:gd name="connsiteY8" fmla="*/ 292740 h 647974"/>
                <a:gd name="connsiteX9" fmla="*/ 1042679 w 1618290"/>
                <a:gd name="connsiteY9" fmla="*/ 427597 h 647974"/>
                <a:gd name="connsiteX10" fmla="*/ 1157801 w 1618290"/>
                <a:gd name="connsiteY10" fmla="*/ 319053 h 647974"/>
                <a:gd name="connsiteX11" fmla="*/ 1223585 w 1618290"/>
                <a:gd name="connsiteY11" fmla="*/ 457200 h 647974"/>
                <a:gd name="connsiteX12" fmla="*/ 1295948 w 1618290"/>
                <a:gd name="connsiteY12" fmla="*/ 532852 h 647974"/>
                <a:gd name="connsiteX13" fmla="*/ 1335418 w 1618290"/>
                <a:gd name="connsiteY13" fmla="*/ 588768 h 647974"/>
                <a:gd name="connsiteX14" fmla="*/ 1588687 w 1618290"/>
                <a:gd name="connsiteY14" fmla="*/ 430886 h 647974"/>
                <a:gd name="connsiteX15" fmla="*/ 1618290 w 1618290"/>
                <a:gd name="connsiteY15" fmla="*/ 342078 h 647974"/>
                <a:gd name="connsiteX16" fmla="*/ 1486722 w 1618290"/>
                <a:gd name="connsiteY16" fmla="*/ 213799 h 647974"/>
                <a:gd name="connsiteX17" fmla="*/ 1447251 w 1618290"/>
                <a:gd name="connsiteY17" fmla="*/ 240112 h 647974"/>
                <a:gd name="connsiteX18" fmla="*/ 1184115 w 1618290"/>
                <a:gd name="connsiteY18" fmla="*/ 49338 h 647974"/>
                <a:gd name="connsiteX19" fmla="*/ 1115041 w 1618290"/>
                <a:gd name="connsiteY19" fmla="*/ 220377 h 647974"/>
                <a:gd name="connsiteX20" fmla="*/ 1009787 w 1618290"/>
                <a:gd name="connsiteY20" fmla="*/ 332210 h 647974"/>
                <a:gd name="connsiteX21" fmla="*/ 944002 w 1618290"/>
                <a:gd name="connsiteY21" fmla="*/ 253269 h 647974"/>
                <a:gd name="connsiteX22" fmla="*/ 838748 w 1618290"/>
                <a:gd name="connsiteY22" fmla="*/ 85519 h 647974"/>
                <a:gd name="connsiteX23" fmla="*/ 815723 w 1618290"/>
                <a:gd name="connsiteY23" fmla="*/ 0 h 647974"/>
                <a:gd name="connsiteX24" fmla="*/ 0 w 1618290"/>
                <a:gd name="connsiteY24" fmla="*/ 312475 h 647974"/>
                <a:gd name="connsiteX25" fmla="*/ 263136 w 1618290"/>
                <a:gd name="connsiteY25" fmla="*/ 503249 h 647974"/>
                <a:gd name="connsiteX26" fmla="*/ 220377 w 1618290"/>
                <a:gd name="connsiteY26" fmla="*/ 592058 h 647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618290" h="647974">
                  <a:moveTo>
                    <a:pt x="220377" y="592058"/>
                  </a:moveTo>
                  <a:lnTo>
                    <a:pt x="302607" y="631528"/>
                  </a:lnTo>
                  <a:lnTo>
                    <a:pt x="299318" y="647974"/>
                  </a:lnTo>
                  <a:lnTo>
                    <a:pt x="463778" y="595347"/>
                  </a:lnTo>
                  <a:lnTo>
                    <a:pt x="407861" y="397994"/>
                  </a:lnTo>
                  <a:lnTo>
                    <a:pt x="651263" y="332210"/>
                  </a:lnTo>
                  <a:lnTo>
                    <a:pt x="618371" y="253269"/>
                  </a:lnTo>
                  <a:lnTo>
                    <a:pt x="855194" y="203931"/>
                  </a:lnTo>
                  <a:lnTo>
                    <a:pt x="907821" y="292740"/>
                  </a:lnTo>
                  <a:lnTo>
                    <a:pt x="1042679" y="427597"/>
                  </a:lnTo>
                  <a:lnTo>
                    <a:pt x="1157801" y="319053"/>
                  </a:lnTo>
                  <a:lnTo>
                    <a:pt x="1223585" y="457200"/>
                  </a:lnTo>
                  <a:lnTo>
                    <a:pt x="1295948" y="532852"/>
                  </a:lnTo>
                  <a:lnTo>
                    <a:pt x="1335418" y="588768"/>
                  </a:lnTo>
                  <a:lnTo>
                    <a:pt x="1588687" y="430886"/>
                  </a:lnTo>
                  <a:lnTo>
                    <a:pt x="1618290" y="342078"/>
                  </a:lnTo>
                  <a:lnTo>
                    <a:pt x="1486722" y="213799"/>
                  </a:lnTo>
                  <a:lnTo>
                    <a:pt x="1447251" y="240112"/>
                  </a:lnTo>
                  <a:lnTo>
                    <a:pt x="1184115" y="49338"/>
                  </a:lnTo>
                  <a:lnTo>
                    <a:pt x="1115041" y="220377"/>
                  </a:lnTo>
                  <a:lnTo>
                    <a:pt x="1009787" y="332210"/>
                  </a:lnTo>
                  <a:lnTo>
                    <a:pt x="944002" y="253269"/>
                  </a:lnTo>
                  <a:lnTo>
                    <a:pt x="838748" y="85519"/>
                  </a:lnTo>
                  <a:lnTo>
                    <a:pt x="815723" y="0"/>
                  </a:lnTo>
                  <a:lnTo>
                    <a:pt x="0" y="312475"/>
                  </a:lnTo>
                  <a:lnTo>
                    <a:pt x="263136" y="503249"/>
                  </a:lnTo>
                  <a:lnTo>
                    <a:pt x="220377" y="592058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8" name="Forma Livre 17"/>
            <p:cNvSpPr/>
            <p:nvPr/>
          </p:nvSpPr>
          <p:spPr>
            <a:xfrm>
              <a:off x="4815086" y="2009775"/>
              <a:ext cx="1800225" cy="557213"/>
            </a:xfrm>
            <a:custGeom>
              <a:avLst/>
              <a:gdLst>
                <a:gd name="connsiteX0" fmla="*/ 1595438 w 1800225"/>
                <a:gd name="connsiteY0" fmla="*/ 442913 h 557213"/>
                <a:gd name="connsiteX1" fmla="*/ 1719263 w 1800225"/>
                <a:gd name="connsiteY1" fmla="*/ 485775 h 557213"/>
                <a:gd name="connsiteX2" fmla="*/ 1800225 w 1800225"/>
                <a:gd name="connsiteY2" fmla="*/ 276225 h 557213"/>
                <a:gd name="connsiteX3" fmla="*/ 1447800 w 1800225"/>
                <a:gd name="connsiteY3" fmla="*/ 0 h 557213"/>
                <a:gd name="connsiteX4" fmla="*/ 1247775 w 1800225"/>
                <a:gd name="connsiteY4" fmla="*/ 128588 h 557213"/>
                <a:gd name="connsiteX5" fmla="*/ 1304925 w 1800225"/>
                <a:gd name="connsiteY5" fmla="*/ 204788 h 557213"/>
                <a:gd name="connsiteX6" fmla="*/ 928688 w 1800225"/>
                <a:gd name="connsiteY6" fmla="*/ 342900 h 557213"/>
                <a:gd name="connsiteX7" fmla="*/ 733425 w 1800225"/>
                <a:gd name="connsiteY7" fmla="*/ 242888 h 557213"/>
                <a:gd name="connsiteX8" fmla="*/ 833438 w 1800225"/>
                <a:gd name="connsiteY8" fmla="*/ 114300 h 557213"/>
                <a:gd name="connsiteX9" fmla="*/ 857250 w 1800225"/>
                <a:gd name="connsiteY9" fmla="*/ 128588 h 557213"/>
                <a:gd name="connsiteX10" fmla="*/ 904875 w 1800225"/>
                <a:gd name="connsiteY10" fmla="*/ 76200 h 557213"/>
                <a:gd name="connsiteX11" fmla="*/ 947738 w 1800225"/>
                <a:gd name="connsiteY11" fmla="*/ 9525 h 557213"/>
                <a:gd name="connsiteX12" fmla="*/ 0 w 1800225"/>
                <a:gd name="connsiteY12" fmla="*/ 14288 h 557213"/>
                <a:gd name="connsiteX13" fmla="*/ 95250 w 1800225"/>
                <a:gd name="connsiteY13" fmla="*/ 42863 h 557213"/>
                <a:gd name="connsiteX14" fmla="*/ 142875 w 1800225"/>
                <a:gd name="connsiteY14" fmla="*/ 119063 h 557213"/>
                <a:gd name="connsiteX15" fmla="*/ 209550 w 1800225"/>
                <a:gd name="connsiteY15" fmla="*/ 180975 h 557213"/>
                <a:gd name="connsiteX16" fmla="*/ 228600 w 1800225"/>
                <a:gd name="connsiteY16" fmla="*/ 285750 h 557213"/>
                <a:gd name="connsiteX17" fmla="*/ 219075 w 1800225"/>
                <a:gd name="connsiteY17" fmla="*/ 442913 h 557213"/>
                <a:gd name="connsiteX18" fmla="*/ 338138 w 1800225"/>
                <a:gd name="connsiteY18" fmla="*/ 466725 h 557213"/>
                <a:gd name="connsiteX19" fmla="*/ 623888 w 1800225"/>
                <a:gd name="connsiteY19" fmla="*/ 371475 h 557213"/>
                <a:gd name="connsiteX20" fmla="*/ 642938 w 1800225"/>
                <a:gd name="connsiteY20" fmla="*/ 557213 h 557213"/>
                <a:gd name="connsiteX21" fmla="*/ 1609725 w 1800225"/>
                <a:gd name="connsiteY21" fmla="*/ 190500 h 557213"/>
                <a:gd name="connsiteX22" fmla="*/ 1595438 w 1800225"/>
                <a:gd name="connsiteY22" fmla="*/ 442913 h 557213"/>
                <a:gd name="connsiteX0" fmla="*/ 1595438 w 1800225"/>
                <a:gd name="connsiteY0" fmla="*/ 442913 h 557213"/>
                <a:gd name="connsiteX1" fmla="*/ 1719263 w 1800225"/>
                <a:gd name="connsiteY1" fmla="*/ 485775 h 557213"/>
                <a:gd name="connsiteX2" fmla="*/ 1800225 w 1800225"/>
                <a:gd name="connsiteY2" fmla="*/ 276225 h 557213"/>
                <a:gd name="connsiteX3" fmla="*/ 1447800 w 1800225"/>
                <a:gd name="connsiteY3" fmla="*/ 0 h 557213"/>
                <a:gd name="connsiteX4" fmla="*/ 1247775 w 1800225"/>
                <a:gd name="connsiteY4" fmla="*/ 128588 h 557213"/>
                <a:gd name="connsiteX5" fmla="*/ 1304925 w 1800225"/>
                <a:gd name="connsiteY5" fmla="*/ 204788 h 557213"/>
                <a:gd name="connsiteX6" fmla="*/ 928688 w 1800225"/>
                <a:gd name="connsiteY6" fmla="*/ 342900 h 557213"/>
                <a:gd name="connsiteX7" fmla="*/ 733425 w 1800225"/>
                <a:gd name="connsiteY7" fmla="*/ 242888 h 557213"/>
                <a:gd name="connsiteX8" fmla="*/ 833438 w 1800225"/>
                <a:gd name="connsiteY8" fmla="*/ 114300 h 557213"/>
                <a:gd name="connsiteX9" fmla="*/ 857250 w 1800225"/>
                <a:gd name="connsiteY9" fmla="*/ 128588 h 557213"/>
                <a:gd name="connsiteX10" fmla="*/ 904875 w 1800225"/>
                <a:gd name="connsiteY10" fmla="*/ 76200 h 557213"/>
                <a:gd name="connsiteX11" fmla="*/ 947738 w 1800225"/>
                <a:gd name="connsiteY11" fmla="*/ 9525 h 557213"/>
                <a:gd name="connsiteX12" fmla="*/ 0 w 1800225"/>
                <a:gd name="connsiteY12" fmla="*/ 14288 h 557213"/>
                <a:gd name="connsiteX13" fmla="*/ 80962 w 1800225"/>
                <a:gd name="connsiteY13" fmla="*/ 52388 h 557213"/>
                <a:gd name="connsiteX14" fmla="*/ 142875 w 1800225"/>
                <a:gd name="connsiteY14" fmla="*/ 119063 h 557213"/>
                <a:gd name="connsiteX15" fmla="*/ 209550 w 1800225"/>
                <a:gd name="connsiteY15" fmla="*/ 180975 h 557213"/>
                <a:gd name="connsiteX16" fmla="*/ 228600 w 1800225"/>
                <a:gd name="connsiteY16" fmla="*/ 285750 h 557213"/>
                <a:gd name="connsiteX17" fmla="*/ 219075 w 1800225"/>
                <a:gd name="connsiteY17" fmla="*/ 442913 h 557213"/>
                <a:gd name="connsiteX18" fmla="*/ 338138 w 1800225"/>
                <a:gd name="connsiteY18" fmla="*/ 466725 h 557213"/>
                <a:gd name="connsiteX19" fmla="*/ 623888 w 1800225"/>
                <a:gd name="connsiteY19" fmla="*/ 371475 h 557213"/>
                <a:gd name="connsiteX20" fmla="*/ 642938 w 1800225"/>
                <a:gd name="connsiteY20" fmla="*/ 557213 h 557213"/>
                <a:gd name="connsiteX21" fmla="*/ 1609725 w 1800225"/>
                <a:gd name="connsiteY21" fmla="*/ 190500 h 557213"/>
                <a:gd name="connsiteX22" fmla="*/ 1595438 w 1800225"/>
                <a:gd name="connsiteY22" fmla="*/ 442913 h 557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800225" h="557213">
                  <a:moveTo>
                    <a:pt x="1595438" y="442913"/>
                  </a:moveTo>
                  <a:lnTo>
                    <a:pt x="1719263" y="485775"/>
                  </a:lnTo>
                  <a:lnTo>
                    <a:pt x="1800225" y="276225"/>
                  </a:lnTo>
                  <a:lnTo>
                    <a:pt x="1447800" y="0"/>
                  </a:lnTo>
                  <a:lnTo>
                    <a:pt x="1247775" y="128588"/>
                  </a:lnTo>
                  <a:lnTo>
                    <a:pt x="1304925" y="204788"/>
                  </a:lnTo>
                  <a:lnTo>
                    <a:pt x="928688" y="342900"/>
                  </a:lnTo>
                  <a:lnTo>
                    <a:pt x="733425" y="242888"/>
                  </a:lnTo>
                  <a:lnTo>
                    <a:pt x="833438" y="114300"/>
                  </a:lnTo>
                  <a:lnTo>
                    <a:pt x="857250" y="128588"/>
                  </a:lnTo>
                  <a:lnTo>
                    <a:pt x="904875" y="76200"/>
                  </a:lnTo>
                  <a:lnTo>
                    <a:pt x="947738" y="9525"/>
                  </a:lnTo>
                  <a:lnTo>
                    <a:pt x="0" y="14288"/>
                  </a:lnTo>
                  <a:lnTo>
                    <a:pt x="80962" y="52388"/>
                  </a:lnTo>
                  <a:lnTo>
                    <a:pt x="142875" y="119063"/>
                  </a:lnTo>
                  <a:lnTo>
                    <a:pt x="209550" y="180975"/>
                  </a:lnTo>
                  <a:lnTo>
                    <a:pt x="228600" y="285750"/>
                  </a:lnTo>
                  <a:lnTo>
                    <a:pt x="219075" y="442913"/>
                  </a:lnTo>
                  <a:lnTo>
                    <a:pt x="338138" y="466725"/>
                  </a:lnTo>
                  <a:lnTo>
                    <a:pt x="623888" y="371475"/>
                  </a:lnTo>
                  <a:lnTo>
                    <a:pt x="642938" y="557213"/>
                  </a:lnTo>
                  <a:lnTo>
                    <a:pt x="1609725" y="190500"/>
                  </a:lnTo>
                  <a:cubicBezTo>
                    <a:pt x="1608138" y="266700"/>
                    <a:pt x="1606550" y="342900"/>
                    <a:pt x="1595438" y="442913"/>
                  </a:cubicBez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9" name="Forma Livre 18"/>
            <p:cNvSpPr/>
            <p:nvPr/>
          </p:nvSpPr>
          <p:spPr>
            <a:xfrm>
              <a:off x="583561" y="4019204"/>
              <a:ext cx="1699953" cy="2294312"/>
            </a:xfrm>
            <a:custGeom>
              <a:avLst/>
              <a:gdLst>
                <a:gd name="connsiteX0" fmla="*/ 0 w 1699953"/>
                <a:gd name="connsiteY0" fmla="*/ 1529541 h 2294312"/>
                <a:gd name="connsiteX1" fmla="*/ 112222 w 1699953"/>
                <a:gd name="connsiteY1" fmla="*/ 1812174 h 2294312"/>
                <a:gd name="connsiteX2" fmla="*/ 157942 w 1699953"/>
                <a:gd name="connsiteY2" fmla="*/ 1974272 h 2294312"/>
                <a:gd name="connsiteX3" fmla="*/ 199506 w 1699953"/>
                <a:gd name="connsiteY3" fmla="*/ 2157152 h 2294312"/>
                <a:gd name="connsiteX4" fmla="*/ 282633 w 1699953"/>
                <a:gd name="connsiteY4" fmla="*/ 2294312 h 2294312"/>
                <a:gd name="connsiteX5" fmla="*/ 315884 w 1699953"/>
                <a:gd name="connsiteY5" fmla="*/ 2256905 h 2294312"/>
                <a:gd name="connsiteX6" fmla="*/ 328353 w 1699953"/>
                <a:gd name="connsiteY6" fmla="*/ 2098963 h 2294312"/>
                <a:gd name="connsiteX7" fmla="*/ 419793 w 1699953"/>
                <a:gd name="connsiteY7" fmla="*/ 1828800 h 2294312"/>
                <a:gd name="connsiteX8" fmla="*/ 399011 w 1699953"/>
                <a:gd name="connsiteY8" fmla="*/ 1683327 h 2294312"/>
                <a:gd name="connsiteX9" fmla="*/ 344979 w 1699953"/>
                <a:gd name="connsiteY9" fmla="*/ 1666701 h 2294312"/>
                <a:gd name="connsiteX10" fmla="*/ 349135 w 1699953"/>
                <a:gd name="connsiteY10" fmla="*/ 1608512 h 2294312"/>
                <a:gd name="connsiteX11" fmla="*/ 390699 w 1699953"/>
                <a:gd name="connsiteY11" fmla="*/ 1604356 h 2294312"/>
                <a:gd name="connsiteX12" fmla="*/ 361604 w 1699953"/>
                <a:gd name="connsiteY12" fmla="*/ 1429789 h 2294312"/>
                <a:gd name="connsiteX13" fmla="*/ 394855 w 1699953"/>
                <a:gd name="connsiteY13" fmla="*/ 1425632 h 2294312"/>
                <a:gd name="connsiteX14" fmla="*/ 432262 w 1699953"/>
                <a:gd name="connsiteY14" fmla="*/ 1471352 h 2294312"/>
                <a:gd name="connsiteX15" fmla="*/ 482139 w 1699953"/>
                <a:gd name="connsiteY15" fmla="*/ 1433945 h 2294312"/>
                <a:gd name="connsiteX16" fmla="*/ 432262 w 1699953"/>
                <a:gd name="connsiteY16" fmla="*/ 1338349 h 2294312"/>
                <a:gd name="connsiteX17" fmla="*/ 486295 w 1699953"/>
                <a:gd name="connsiteY17" fmla="*/ 1313411 h 2294312"/>
                <a:gd name="connsiteX18" fmla="*/ 544484 w 1699953"/>
                <a:gd name="connsiteY18" fmla="*/ 1417320 h 2294312"/>
                <a:gd name="connsiteX19" fmla="*/ 644237 w 1699953"/>
                <a:gd name="connsiteY19" fmla="*/ 1359131 h 2294312"/>
                <a:gd name="connsiteX20" fmla="*/ 627611 w 1699953"/>
                <a:gd name="connsiteY20" fmla="*/ 1317567 h 2294312"/>
                <a:gd name="connsiteX21" fmla="*/ 457200 w 1699953"/>
                <a:gd name="connsiteY21" fmla="*/ 1271847 h 2294312"/>
                <a:gd name="connsiteX22" fmla="*/ 399011 w 1699953"/>
                <a:gd name="connsiteY22" fmla="*/ 1284316 h 2294312"/>
                <a:gd name="connsiteX23" fmla="*/ 382386 w 1699953"/>
                <a:gd name="connsiteY23" fmla="*/ 1197032 h 2294312"/>
                <a:gd name="connsiteX24" fmla="*/ 1313411 w 1699953"/>
                <a:gd name="connsiteY24" fmla="*/ 290945 h 2294312"/>
                <a:gd name="connsiteX25" fmla="*/ 1354975 w 1699953"/>
                <a:gd name="connsiteY25" fmla="*/ 386541 h 2294312"/>
                <a:gd name="connsiteX26" fmla="*/ 1400695 w 1699953"/>
                <a:gd name="connsiteY26" fmla="*/ 382385 h 2294312"/>
                <a:gd name="connsiteX27" fmla="*/ 1392382 w 1699953"/>
                <a:gd name="connsiteY27" fmla="*/ 340821 h 2294312"/>
                <a:gd name="connsiteX28" fmla="*/ 1699953 w 1699953"/>
                <a:gd name="connsiteY28" fmla="*/ 128847 h 2294312"/>
                <a:gd name="connsiteX29" fmla="*/ 1670859 w 1699953"/>
                <a:gd name="connsiteY29" fmla="*/ 62345 h 2294312"/>
                <a:gd name="connsiteX30" fmla="*/ 1662546 w 1699953"/>
                <a:gd name="connsiteY30" fmla="*/ 0 h 2294312"/>
                <a:gd name="connsiteX31" fmla="*/ 1359131 w 1699953"/>
                <a:gd name="connsiteY31" fmla="*/ 12469 h 2294312"/>
                <a:gd name="connsiteX32" fmla="*/ 789710 w 1699953"/>
                <a:gd name="connsiteY32" fmla="*/ 527858 h 2294312"/>
                <a:gd name="connsiteX33" fmla="*/ 249382 w 1699953"/>
                <a:gd name="connsiteY33" fmla="*/ 997527 h 2294312"/>
                <a:gd name="connsiteX34" fmla="*/ 207819 w 1699953"/>
                <a:gd name="connsiteY34" fmla="*/ 968432 h 2294312"/>
                <a:gd name="connsiteX35" fmla="*/ 58190 w 1699953"/>
                <a:gd name="connsiteY35" fmla="*/ 1088967 h 2294312"/>
                <a:gd name="connsiteX36" fmla="*/ 0 w 1699953"/>
                <a:gd name="connsiteY36" fmla="*/ 1529541 h 2294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699953" h="2294312">
                  <a:moveTo>
                    <a:pt x="0" y="1529541"/>
                  </a:moveTo>
                  <a:lnTo>
                    <a:pt x="112222" y="1812174"/>
                  </a:lnTo>
                  <a:lnTo>
                    <a:pt x="157942" y="1974272"/>
                  </a:lnTo>
                  <a:lnTo>
                    <a:pt x="199506" y="2157152"/>
                  </a:lnTo>
                  <a:lnTo>
                    <a:pt x="282633" y="2294312"/>
                  </a:lnTo>
                  <a:lnTo>
                    <a:pt x="315884" y="2256905"/>
                  </a:lnTo>
                  <a:lnTo>
                    <a:pt x="328353" y="2098963"/>
                  </a:lnTo>
                  <a:lnTo>
                    <a:pt x="419793" y="1828800"/>
                  </a:lnTo>
                  <a:lnTo>
                    <a:pt x="399011" y="1683327"/>
                  </a:lnTo>
                  <a:lnTo>
                    <a:pt x="344979" y="1666701"/>
                  </a:lnTo>
                  <a:lnTo>
                    <a:pt x="349135" y="1608512"/>
                  </a:lnTo>
                  <a:lnTo>
                    <a:pt x="390699" y="1604356"/>
                  </a:lnTo>
                  <a:lnTo>
                    <a:pt x="361604" y="1429789"/>
                  </a:lnTo>
                  <a:lnTo>
                    <a:pt x="394855" y="1425632"/>
                  </a:lnTo>
                  <a:lnTo>
                    <a:pt x="432262" y="1471352"/>
                  </a:lnTo>
                  <a:lnTo>
                    <a:pt x="482139" y="1433945"/>
                  </a:lnTo>
                  <a:lnTo>
                    <a:pt x="432262" y="1338349"/>
                  </a:lnTo>
                  <a:lnTo>
                    <a:pt x="486295" y="1313411"/>
                  </a:lnTo>
                  <a:lnTo>
                    <a:pt x="544484" y="1417320"/>
                  </a:lnTo>
                  <a:lnTo>
                    <a:pt x="644237" y="1359131"/>
                  </a:lnTo>
                  <a:lnTo>
                    <a:pt x="627611" y="1317567"/>
                  </a:lnTo>
                  <a:lnTo>
                    <a:pt x="457200" y="1271847"/>
                  </a:lnTo>
                  <a:lnTo>
                    <a:pt x="399011" y="1284316"/>
                  </a:lnTo>
                  <a:lnTo>
                    <a:pt x="382386" y="1197032"/>
                  </a:lnTo>
                  <a:lnTo>
                    <a:pt x="1313411" y="290945"/>
                  </a:lnTo>
                  <a:lnTo>
                    <a:pt x="1354975" y="386541"/>
                  </a:lnTo>
                  <a:lnTo>
                    <a:pt x="1400695" y="382385"/>
                  </a:lnTo>
                  <a:lnTo>
                    <a:pt x="1392382" y="340821"/>
                  </a:lnTo>
                  <a:lnTo>
                    <a:pt x="1699953" y="128847"/>
                  </a:lnTo>
                  <a:lnTo>
                    <a:pt x="1670859" y="62345"/>
                  </a:lnTo>
                  <a:lnTo>
                    <a:pt x="1662546" y="0"/>
                  </a:lnTo>
                  <a:lnTo>
                    <a:pt x="1359131" y="12469"/>
                  </a:lnTo>
                  <a:lnTo>
                    <a:pt x="789710" y="527858"/>
                  </a:lnTo>
                  <a:lnTo>
                    <a:pt x="249382" y="997527"/>
                  </a:lnTo>
                  <a:lnTo>
                    <a:pt x="207819" y="968432"/>
                  </a:lnTo>
                  <a:lnTo>
                    <a:pt x="58190" y="1088967"/>
                  </a:lnTo>
                  <a:lnTo>
                    <a:pt x="0" y="1529541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1" name="Retângulo 20"/>
          <p:cNvSpPr/>
          <p:nvPr/>
        </p:nvSpPr>
        <p:spPr>
          <a:xfrm>
            <a:off x="7380312" y="5441055"/>
            <a:ext cx="432048" cy="304492"/>
          </a:xfrm>
          <a:prstGeom prst="rect">
            <a:avLst/>
          </a:prstGeom>
          <a:solidFill>
            <a:srgbClr val="C00000">
              <a:alpha val="20000"/>
            </a:srgbClr>
          </a:solidFill>
          <a:ln w="635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CaixaDeTexto 22"/>
          <p:cNvSpPr txBox="1"/>
          <p:nvPr/>
        </p:nvSpPr>
        <p:spPr>
          <a:xfrm>
            <a:off x="7788669" y="5374957"/>
            <a:ext cx="1692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ÁREAS COM POTENCIAL DE URBANIZAÇÃO</a:t>
            </a:r>
          </a:p>
        </p:txBody>
      </p:sp>
    </p:spTree>
    <p:extLst>
      <p:ext uri="{BB962C8B-B14F-4D97-AF65-F5344CB8AC3E}">
        <p14:creationId xmlns="" xmlns:p14="http://schemas.microsoft.com/office/powerpoint/2010/main" val="304356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>
                <a:solidFill>
                  <a:srgbClr val="FFC000"/>
                </a:solidFill>
              </a:rPr>
              <a:t>ZONA CONSOLIDADA</a:t>
            </a:r>
            <a:endParaRPr lang="pt-BR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b="1" dirty="0"/>
          </a:p>
        </p:txBody>
      </p:sp>
      <p:grpSp>
        <p:nvGrpSpPr>
          <p:cNvPr id="2" name="Grupo 25"/>
          <p:cNvGrpSpPr/>
          <p:nvPr/>
        </p:nvGrpSpPr>
        <p:grpSpPr>
          <a:xfrm>
            <a:off x="1069365" y="1670972"/>
            <a:ext cx="7175043" cy="5286420"/>
            <a:chOff x="277277" y="1454948"/>
            <a:chExt cx="7967131" cy="5862484"/>
          </a:xfrm>
        </p:grpSpPr>
        <p:grpSp>
          <p:nvGrpSpPr>
            <p:cNvPr id="4" name="Agrupar 24"/>
            <p:cNvGrpSpPr/>
            <p:nvPr/>
          </p:nvGrpSpPr>
          <p:grpSpPr>
            <a:xfrm>
              <a:off x="277277" y="1454948"/>
              <a:ext cx="7823115" cy="5862484"/>
              <a:chOff x="-49440" y="1076632"/>
              <a:chExt cx="7823115" cy="5862484"/>
            </a:xfrm>
          </p:grpSpPr>
          <p:pic>
            <p:nvPicPr>
              <p:cNvPr id="5" name="Imagem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r="14956"/>
              <a:stretch>
                <a:fillRect/>
              </a:stretch>
            </p:blipFill>
            <p:spPr>
              <a:xfrm>
                <a:off x="-2794" y="1091185"/>
                <a:ext cx="7776469" cy="5766816"/>
              </a:xfrm>
              <a:prstGeom prst="rect">
                <a:avLst/>
              </a:prstGeom>
            </p:spPr>
          </p:pic>
          <p:grpSp>
            <p:nvGrpSpPr>
              <p:cNvPr id="6" name="Agrupar 23"/>
              <p:cNvGrpSpPr/>
              <p:nvPr/>
            </p:nvGrpSpPr>
            <p:grpSpPr>
              <a:xfrm>
                <a:off x="-49440" y="1076632"/>
                <a:ext cx="7783258" cy="5862484"/>
                <a:chOff x="-49440" y="1076632"/>
                <a:chExt cx="7783258" cy="5862484"/>
              </a:xfrm>
            </p:grpSpPr>
            <p:sp>
              <p:nvSpPr>
                <p:cNvPr id="7" name="Forma livre 27"/>
                <p:cNvSpPr/>
                <p:nvPr/>
              </p:nvSpPr>
              <p:spPr>
                <a:xfrm>
                  <a:off x="607325" y="5090615"/>
                  <a:ext cx="1978926" cy="1078173"/>
                </a:xfrm>
                <a:custGeom>
                  <a:avLst/>
                  <a:gdLst>
                    <a:gd name="connsiteX0" fmla="*/ 1978926 w 1978926"/>
                    <a:gd name="connsiteY0" fmla="*/ 40943 h 1078173"/>
                    <a:gd name="connsiteX1" fmla="*/ 204717 w 1978926"/>
                    <a:gd name="connsiteY1" fmla="*/ 0 h 1078173"/>
                    <a:gd name="connsiteX2" fmla="*/ 116006 w 1978926"/>
                    <a:gd name="connsiteY2" fmla="*/ 109182 h 1078173"/>
                    <a:gd name="connsiteX3" fmla="*/ 0 w 1978926"/>
                    <a:gd name="connsiteY3" fmla="*/ 348018 h 1078173"/>
                    <a:gd name="connsiteX4" fmla="*/ 13648 w 1978926"/>
                    <a:gd name="connsiteY4" fmla="*/ 484495 h 1078173"/>
                    <a:gd name="connsiteX5" fmla="*/ 88711 w 1978926"/>
                    <a:gd name="connsiteY5" fmla="*/ 580030 h 1078173"/>
                    <a:gd name="connsiteX6" fmla="*/ 68239 w 1978926"/>
                    <a:gd name="connsiteY6" fmla="*/ 620973 h 1078173"/>
                    <a:gd name="connsiteX7" fmla="*/ 88711 w 1978926"/>
                    <a:gd name="connsiteY7" fmla="*/ 743803 h 1078173"/>
                    <a:gd name="connsiteX8" fmla="*/ 300251 w 1978926"/>
                    <a:gd name="connsiteY8" fmla="*/ 682388 h 1078173"/>
                    <a:gd name="connsiteX9" fmla="*/ 341194 w 1978926"/>
                    <a:gd name="connsiteY9" fmla="*/ 736979 h 1078173"/>
                    <a:gd name="connsiteX10" fmla="*/ 423081 w 1978926"/>
                    <a:gd name="connsiteY10" fmla="*/ 798394 h 1078173"/>
                    <a:gd name="connsiteX11" fmla="*/ 573206 w 1978926"/>
                    <a:gd name="connsiteY11" fmla="*/ 743803 h 1078173"/>
                    <a:gd name="connsiteX12" fmla="*/ 627797 w 1978926"/>
                    <a:gd name="connsiteY12" fmla="*/ 777922 h 1078173"/>
                    <a:gd name="connsiteX13" fmla="*/ 696036 w 1978926"/>
                    <a:gd name="connsiteY13" fmla="*/ 771098 h 1078173"/>
                    <a:gd name="connsiteX14" fmla="*/ 743803 w 1978926"/>
                    <a:gd name="connsiteY14" fmla="*/ 914400 h 1078173"/>
                    <a:gd name="connsiteX15" fmla="*/ 825690 w 1978926"/>
                    <a:gd name="connsiteY15" fmla="*/ 934872 h 1078173"/>
                    <a:gd name="connsiteX16" fmla="*/ 962168 w 1978926"/>
                    <a:gd name="connsiteY16" fmla="*/ 941695 h 1078173"/>
                    <a:gd name="connsiteX17" fmla="*/ 982639 w 1978926"/>
                    <a:gd name="connsiteY17" fmla="*/ 1078173 h 1078173"/>
                    <a:gd name="connsiteX18" fmla="*/ 1057702 w 1978926"/>
                    <a:gd name="connsiteY18" fmla="*/ 1044054 h 1078173"/>
                    <a:gd name="connsiteX19" fmla="*/ 1112293 w 1978926"/>
                    <a:gd name="connsiteY19" fmla="*/ 1044054 h 1078173"/>
                    <a:gd name="connsiteX20" fmla="*/ 1125941 w 1978926"/>
                    <a:gd name="connsiteY20" fmla="*/ 1009934 h 1078173"/>
                    <a:gd name="connsiteX21" fmla="*/ 1255594 w 1978926"/>
                    <a:gd name="connsiteY21" fmla="*/ 1023582 h 1078173"/>
                    <a:gd name="connsiteX22" fmla="*/ 1317009 w 1978926"/>
                    <a:gd name="connsiteY22" fmla="*/ 921224 h 1078173"/>
                    <a:gd name="connsiteX23" fmla="*/ 1439839 w 1978926"/>
                    <a:gd name="connsiteY23" fmla="*/ 934872 h 1078173"/>
                    <a:gd name="connsiteX24" fmla="*/ 1508078 w 1978926"/>
                    <a:gd name="connsiteY24" fmla="*/ 900752 h 1078173"/>
                    <a:gd name="connsiteX25" fmla="*/ 1787857 w 1978926"/>
                    <a:gd name="connsiteY25" fmla="*/ 866633 h 1078173"/>
                    <a:gd name="connsiteX26" fmla="*/ 1746914 w 1978926"/>
                    <a:gd name="connsiteY26" fmla="*/ 641445 h 1078173"/>
                    <a:gd name="connsiteX27" fmla="*/ 1719618 w 1978926"/>
                    <a:gd name="connsiteY27" fmla="*/ 504967 h 1078173"/>
                    <a:gd name="connsiteX28" fmla="*/ 1740090 w 1978926"/>
                    <a:gd name="connsiteY28" fmla="*/ 443552 h 1078173"/>
                    <a:gd name="connsiteX29" fmla="*/ 1978926 w 1978926"/>
                    <a:gd name="connsiteY29" fmla="*/ 40943 h 1078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978926" h="1078173">
                      <a:moveTo>
                        <a:pt x="1978926" y="40943"/>
                      </a:moveTo>
                      <a:lnTo>
                        <a:pt x="204717" y="0"/>
                      </a:lnTo>
                      <a:lnTo>
                        <a:pt x="116006" y="109182"/>
                      </a:lnTo>
                      <a:lnTo>
                        <a:pt x="0" y="348018"/>
                      </a:lnTo>
                      <a:lnTo>
                        <a:pt x="13648" y="484495"/>
                      </a:lnTo>
                      <a:lnTo>
                        <a:pt x="88711" y="580030"/>
                      </a:lnTo>
                      <a:lnTo>
                        <a:pt x="68239" y="620973"/>
                      </a:lnTo>
                      <a:lnTo>
                        <a:pt x="88711" y="743803"/>
                      </a:lnTo>
                      <a:lnTo>
                        <a:pt x="300251" y="682388"/>
                      </a:lnTo>
                      <a:lnTo>
                        <a:pt x="341194" y="736979"/>
                      </a:lnTo>
                      <a:lnTo>
                        <a:pt x="423081" y="798394"/>
                      </a:lnTo>
                      <a:lnTo>
                        <a:pt x="573206" y="743803"/>
                      </a:lnTo>
                      <a:lnTo>
                        <a:pt x="627797" y="777922"/>
                      </a:lnTo>
                      <a:lnTo>
                        <a:pt x="696036" y="771098"/>
                      </a:lnTo>
                      <a:lnTo>
                        <a:pt x="743803" y="914400"/>
                      </a:lnTo>
                      <a:lnTo>
                        <a:pt x="825690" y="934872"/>
                      </a:lnTo>
                      <a:lnTo>
                        <a:pt x="962168" y="941695"/>
                      </a:lnTo>
                      <a:lnTo>
                        <a:pt x="982639" y="1078173"/>
                      </a:lnTo>
                      <a:lnTo>
                        <a:pt x="1057702" y="1044054"/>
                      </a:lnTo>
                      <a:lnTo>
                        <a:pt x="1112293" y="1044054"/>
                      </a:lnTo>
                      <a:lnTo>
                        <a:pt x="1125941" y="1009934"/>
                      </a:lnTo>
                      <a:lnTo>
                        <a:pt x="1255594" y="1023582"/>
                      </a:lnTo>
                      <a:lnTo>
                        <a:pt x="1317009" y="921224"/>
                      </a:lnTo>
                      <a:lnTo>
                        <a:pt x="1439839" y="934872"/>
                      </a:lnTo>
                      <a:lnTo>
                        <a:pt x="1508078" y="900752"/>
                      </a:lnTo>
                      <a:lnTo>
                        <a:pt x="1787857" y="866633"/>
                      </a:lnTo>
                      <a:lnTo>
                        <a:pt x="1746914" y="641445"/>
                      </a:lnTo>
                      <a:lnTo>
                        <a:pt x="1719618" y="504967"/>
                      </a:lnTo>
                      <a:lnTo>
                        <a:pt x="1740090" y="443552"/>
                      </a:lnTo>
                      <a:lnTo>
                        <a:pt x="1978926" y="40943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8" name="Forma livre 1"/>
                <p:cNvSpPr/>
                <p:nvPr/>
              </p:nvSpPr>
              <p:spPr>
                <a:xfrm>
                  <a:off x="720701" y="2956373"/>
                  <a:ext cx="5194599" cy="2167943"/>
                </a:xfrm>
                <a:custGeom>
                  <a:avLst/>
                  <a:gdLst>
                    <a:gd name="connsiteX0" fmla="*/ 0 w 4341997"/>
                    <a:gd name="connsiteY0" fmla="*/ 2109291 h 2131730"/>
                    <a:gd name="connsiteX1" fmla="*/ 235612 w 4341997"/>
                    <a:gd name="connsiteY1" fmla="*/ 1750263 h 2131730"/>
                    <a:gd name="connsiteX2" fmla="*/ 589030 w 4341997"/>
                    <a:gd name="connsiteY2" fmla="*/ 1396844 h 2131730"/>
                    <a:gd name="connsiteX3" fmla="*/ 863911 w 4341997"/>
                    <a:gd name="connsiteY3" fmla="*/ 1256599 h 2131730"/>
                    <a:gd name="connsiteX4" fmla="*/ 1161231 w 4341997"/>
                    <a:gd name="connsiteY4" fmla="*/ 1099524 h 2131730"/>
                    <a:gd name="connsiteX5" fmla="*/ 1312697 w 4341997"/>
                    <a:gd name="connsiteY5" fmla="*/ 914400 h 2131730"/>
                    <a:gd name="connsiteX6" fmla="*/ 1570748 w 4341997"/>
                    <a:gd name="connsiteY6" fmla="*/ 701227 h 2131730"/>
                    <a:gd name="connsiteX7" fmla="*/ 1750262 w 4341997"/>
                    <a:gd name="connsiteY7" fmla="*/ 510493 h 2131730"/>
                    <a:gd name="connsiteX8" fmla="*/ 2092461 w 4341997"/>
                    <a:gd name="connsiteY8" fmla="*/ 347809 h 2131730"/>
                    <a:gd name="connsiteX9" fmla="*/ 2266365 w 4341997"/>
                    <a:gd name="connsiteY9" fmla="*/ 246832 h 2131730"/>
                    <a:gd name="connsiteX10" fmla="*/ 2457099 w 4341997"/>
                    <a:gd name="connsiteY10" fmla="*/ 0 h 2131730"/>
                    <a:gd name="connsiteX11" fmla="*/ 2726370 w 4341997"/>
                    <a:gd name="connsiteY11" fmla="*/ 39269 h 2131730"/>
                    <a:gd name="connsiteX12" fmla="*/ 2917104 w 4341997"/>
                    <a:gd name="connsiteY12" fmla="*/ 117806 h 2131730"/>
                    <a:gd name="connsiteX13" fmla="*/ 3023690 w 4341997"/>
                    <a:gd name="connsiteY13" fmla="*/ 106587 h 2131730"/>
                    <a:gd name="connsiteX14" fmla="*/ 3158326 w 4341997"/>
                    <a:gd name="connsiteY14" fmla="*/ 157075 h 2131730"/>
                    <a:gd name="connsiteX15" fmla="*/ 3225644 w 4341997"/>
                    <a:gd name="connsiteY15" fmla="*/ 263661 h 2131730"/>
                    <a:gd name="connsiteX16" fmla="*/ 3287352 w 4341997"/>
                    <a:gd name="connsiteY16" fmla="*/ 403907 h 2131730"/>
                    <a:gd name="connsiteX17" fmla="*/ 3607111 w 4341997"/>
                    <a:gd name="connsiteY17" fmla="*/ 488054 h 2131730"/>
                    <a:gd name="connsiteX18" fmla="*/ 3758576 w 4341997"/>
                    <a:gd name="connsiteY18" fmla="*/ 555372 h 2131730"/>
                    <a:gd name="connsiteX19" fmla="*/ 3831504 w 4341997"/>
                    <a:gd name="connsiteY19" fmla="*/ 572201 h 2131730"/>
                    <a:gd name="connsiteX20" fmla="*/ 3797845 w 4341997"/>
                    <a:gd name="connsiteY20" fmla="*/ 1497821 h 2131730"/>
                    <a:gd name="connsiteX21" fmla="*/ 4100775 w 4341997"/>
                    <a:gd name="connsiteY21" fmla="*/ 1660506 h 2131730"/>
                    <a:gd name="connsiteX22" fmla="*/ 4341997 w 4341997"/>
                    <a:gd name="connsiteY22" fmla="*/ 2131730 h 2131730"/>
                    <a:gd name="connsiteX23" fmla="*/ 1447332 w 4341997"/>
                    <a:gd name="connsiteY23" fmla="*/ 2126120 h 2131730"/>
                    <a:gd name="connsiteX24" fmla="*/ 0 w 4341997"/>
                    <a:gd name="connsiteY24" fmla="*/ 2109291 h 2131730"/>
                    <a:gd name="connsiteX0" fmla="*/ 0 w 4378211"/>
                    <a:gd name="connsiteY0" fmla="*/ 2109291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09291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47332 w 4378211"/>
                    <a:gd name="connsiteY23" fmla="*/ 212612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235612 w 4378211"/>
                    <a:gd name="connsiteY1" fmla="*/ 17502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02262 w 4378211"/>
                    <a:gd name="connsiteY1" fmla="*/ 190901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589030 w 4378211"/>
                    <a:gd name="connsiteY2" fmla="*/ 1396844 h 2167943"/>
                    <a:gd name="connsiteX3" fmla="*/ 863911 w 4378211"/>
                    <a:gd name="connsiteY3" fmla="*/ 1256599 h 2167943"/>
                    <a:gd name="connsiteX4" fmla="*/ 1161231 w 4378211"/>
                    <a:gd name="connsiteY4" fmla="*/ 1099524 h 2167943"/>
                    <a:gd name="connsiteX5" fmla="*/ 1312697 w 4378211"/>
                    <a:gd name="connsiteY5" fmla="*/ 914400 h 2167943"/>
                    <a:gd name="connsiteX6" fmla="*/ 1570748 w 4378211"/>
                    <a:gd name="connsiteY6" fmla="*/ 701227 h 2167943"/>
                    <a:gd name="connsiteX7" fmla="*/ 1750262 w 4378211"/>
                    <a:gd name="connsiteY7" fmla="*/ 510493 h 2167943"/>
                    <a:gd name="connsiteX8" fmla="*/ 2092461 w 4378211"/>
                    <a:gd name="connsiteY8" fmla="*/ 347809 h 2167943"/>
                    <a:gd name="connsiteX9" fmla="*/ 2266365 w 4378211"/>
                    <a:gd name="connsiteY9" fmla="*/ 246832 h 2167943"/>
                    <a:gd name="connsiteX10" fmla="*/ 2457099 w 4378211"/>
                    <a:gd name="connsiteY10" fmla="*/ 0 h 2167943"/>
                    <a:gd name="connsiteX11" fmla="*/ 2726370 w 4378211"/>
                    <a:gd name="connsiteY11" fmla="*/ 39269 h 2167943"/>
                    <a:gd name="connsiteX12" fmla="*/ 2917104 w 4378211"/>
                    <a:gd name="connsiteY12" fmla="*/ 117806 h 2167943"/>
                    <a:gd name="connsiteX13" fmla="*/ 3023690 w 4378211"/>
                    <a:gd name="connsiteY13" fmla="*/ 106587 h 2167943"/>
                    <a:gd name="connsiteX14" fmla="*/ 3158326 w 4378211"/>
                    <a:gd name="connsiteY14" fmla="*/ 157075 h 2167943"/>
                    <a:gd name="connsiteX15" fmla="*/ 3225644 w 4378211"/>
                    <a:gd name="connsiteY15" fmla="*/ 263661 h 2167943"/>
                    <a:gd name="connsiteX16" fmla="*/ 3287352 w 4378211"/>
                    <a:gd name="connsiteY16" fmla="*/ 403907 h 2167943"/>
                    <a:gd name="connsiteX17" fmla="*/ 3607111 w 4378211"/>
                    <a:gd name="connsiteY17" fmla="*/ 488054 h 2167943"/>
                    <a:gd name="connsiteX18" fmla="*/ 3758576 w 4378211"/>
                    <a:gd name="connsiteY18" fmla="*/ 555372 h 2167943"/>
                    <a:gd name="connsiteX19" fmla="*/ 3831504 w 4378211"/>
                    <a:gd name="connsiteY19" fmla="*/ 572201 h 2167943"/>
                    <a:gd name="connsiteX20" fmla="*/ 3797845 w 4378211"/>
                    <a:gd name="connsiteY20" fmla="*/ 1497821 h 2167943"/>
                    <a:gd name="connsiteX21" fmla="*/ 4100775 w 4378211"/>
                    <a:gd name="connsiteY21" fmla="*/ 1660506 h 2167943"/>
                    <a:gd name="connsiteX22" fmla="*/ 4378211 w 4378211"/>
                    <a:gd name="connsiteY22" fmla="*/ 2167943 h 2167943"/>
                    <a:gd name="connsiteX23" fmla="*/ 1438278 w 4378211"/>
                    <a:gd name="connsiteY23" fmla="*/ 2153280 h 2167943"/>
                    <a:gd name="connsiteX24" fmla="*/ 0 w 4378211"/>
                    <a:gd name="connsiteY24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82160 w 4378211"/>
                    <a:gd name="connsiteY2" fmla="*/ 1971227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140362 w 4378211"/>
                    <a:gd name="connsiteY1" fmla="*/ 1889963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0 w 4378211"/>
                    <a:gd name="connsiteY0" fmla="*/ 2145504 h 2167943"/>
                    <a:gd name="connsiteX1" fmla="*/ 26630 w 4378211"/>
                    <a:gd name="connsiteY1" fmla="*/ 2040089 h 2167943"/>
                    <a:gd name="connsiteX2" fmla="*/ 154948 w 4378211"/>
                    <a:gd name="connsiteY2" fmla="*/ 1830200 h 2167943"/>
                    <a:gd name="connsiteX3" fmla="*/ 589030 w 4378211"/>
                    <a:gd name="connsiteY3" fmla="*/ 1396844 h 2167943"/>
                    <a:gd name="connsiteX4" fmla="*/ 863911 w 4378211"/>
                    <a:gd name="connsiteY4" fmla="*/ 1256599 h 2167943"/>
                    <a:gd name="connsiteX5" fmla="*/ 1161231 w 4378211"/>
                    <a:gd name="connsiteY5" fmla="*/ 1099524 h 2167943"/>
                    <a:gd name="connsiteX6" fmla="*/ 1312697 w 4378211"/>
                    <a:gd name="connsiteY6" fmla="*/ 914400 h 2167943"/>
                    <a:gd name="connsiteX7" fmla="*/ 1570748 w 4378211"/>
                    <a:gd name="connsiteY7" fmla="*/ 701227 h 2167943"/>
                    <a:gd name="connsiteX8" fmla="*/ 1750262 w 4378211"/>
                    <a:gd name="connsiteY8" fmla="*/ 510493 h 2167943"/>
                    <a:gd name="connsiteX9" fmla="*/ 2092461 w 4378211"/>
                    <a:gd name="connsiteY9" fmla="*/ 347809 h 2167943"/>
                    <a:gd name="connsiteX10" fmla="*/ 2266365 w 4378211"/>
                    <a:gd name="connsiteY10" fmla="*/ 246832 h 2167943"/>
                    <a:gd name="connsiteX11" fmla="*/ 2457099 w 4378211"/>
                    <a:gd name="connsiteY11" fmla="*/ 0 h 2167943"/>
                    <a:gd name="connsiteX12" fmla="*/ 2726370 w 4378211"/>
                    <a:gd name="connsiteY12" fmla="*/ 39269 h 2167943"/>
                    <a:gd name="connsiteX13" fmla="*/ 2917104 w 4378211"/>
                    <a:gd name="connsiteY13" fmla="*/ 117806 h 2167943"/>
                    <a:gd name="connsiteX14" fmla="*/ 3023690 w 4378211"/>
                    <a:gd name="connsiteY14" fmla="*/ 106587 h 2167943"/>
                    <a:gd name="connsiteX15" fmla="*/ 3158326 w 4378211"/>
                    <a:gd name="connsiteY15" fmla="*/ 157075 h 2167943"/>
                    <a:gd name="connsiteX16" fmla="*/ 3225644 w 4378211"/>
                    <a:gd name="connsiteY16" fmla="*/ 263661 h 2167943"/>
                    <a:gd name="connsiteX17" fmla="*/ 3287352 w 4378211"/>
                    <a:gd name="connsiteY17" fmla="*/ 403907 h 2167943"/>
                    <a:gd name="connsiteX18" fmla="*/ 3607111 w 4378211"/>
                    <a:gd name="connsiteY18" fmla="*/ 488054 h 2167943"/>
                    <a:gd name="connsiteX19" fmla="*/ 3758576 w 4378211"/>
                    <a:gd name="connsiteY19" fmla="*/ 555372 h 2167943"/>
                    <a:gd name="connsiteX20" fmla="*/ 3831504 w 4378211"/>
                    <a:gd name="connsiteY20" fmla="*/ 572201 h 2167943"/>
                    <a:gd name="connsiteX21" fmla="*/ 3797845 w 4378211"/>
                    <a:gd name="connsiteY21" fmla="*/ 1497821 h 2167943"/>
                    <a:gd name="connsiteX22" fmla="*/ 4100775 w 4378211"/>
                    <a:gd name="connsiteY22" fmla="*/ 1660506 h 2167943"/>
                    <a:gd name="connsiteX23" fmla="*/ 4378211 w 4378211"/>
                    <a:gd name="connsiteY23" fmla="*/ 2167943 h 2167943"/>
                    <a:gd name="connsiteX24" fmla="*/ 1438278 w 4378211"/>
                    <a:gd name="connsiteY24" fmla="*/ 2153280 h 2167943"/>
                    <a:gd name="connsiteX25" fmla="*/ 0 w 4378211"/>
                    <a:gd name="connsiteY25" fmla="*/ 2145504 h 2167943"/>
                    <a:gd name="connsiteX0" fmla="*/ 83606 w 4461817"/>
                    <a:gd name="connsiteY0" fmla="*/ 2145504 h 2167943"/>
                    <a:gd name="connsiteX1" fmla="*/ 110236 w 4461817"/>
                    <a:gd name="connsiteY1" fmla="*/ 2040089 h 2167943"/>
                    <a:gd name="connsiteX2" fmla="*/ 238554 w 4461817"/>
                    <a:gd name="connsiteY2" fmla="*/ 1830200 h 2167943"/>
                    <a:gd name="connsiteX3" fmla="*/ 672636 w 4461817"/>
                    <a:gd name="connsiteY3" fmla="*/ 1396844 h 2167943"/>
                    <a:gd name="connsiteX4" fmla="*/ 947517 w 4461817"/>
                    <a:gd name="connsiteY4" fmla="*/ 1256599 h 2167943"/>
                    <a:gd name="connsiteX5" fmla="*/ 1244837 w 4461817"/>
                    <a:gd name="connsiteY5" fmla="*/ 1099524 h 2167943"/>
                    <a:gd name="connsiteX6" fmla="*/ 1396303 w 4461817"/>
                    <a:gd name="connsiteY6" fmla="*/ 914400 h 2167943"/>
                    <a:gd name="connsiteX7" fmla="*/ 1654354 w 4461817"/>
                    <a:gd name="connsiteY7" fmla="*/ 701227 h 2167943"/>
                    <a:gd name="connsiteX8" fmla="*/ 1833868 w 4461817"/>
                    <a:gd name="connsiteY8" fmla="*/ 510493 h 2167943"/>
                    <a:gd name="connsiteX9" fmla="*/ 2176067 w 4461817"/>
                    <a:gd name="connsiteY9" fmla="*/ 347809 h 2167943"/>
                    <a:gd name="connsiteX10" fmla="*/ 2349971 w 4461817"/>
                    <a:gd name="connsiteY10" fmla="*/ 246832 h 2167943"/>
                    <a:gd name="connsiteX11" fmla="*/ 2540705 w 4461817"/>
                    <a:gd name="connsiteY11" fmla="*/ 0 h 2167943"/>
                    <a:gd name="connsiteX12" fmla="*/ 2809976 w 4461817"/>
                    <a:gd name="connsiteY12" fmla="*/ 39269 h 2167943"/>
                    <a:gd name="connsiteX13" fmla="*/ 3000710 w 4461817"/>
                    <a:gd name="connsiteY13" fmla="*/ 117806 h 2167943"/>
                    <a:gd name="connsiteX14" fmla="*/ 3107296 w 4461817"/>
                    <a:gd name="connsiteY14" fmla="*/ 106587 h 2167943"/>
                    <a:gd name="connsiteX15" fmla="*/ 3241932 w 4461817"/>
                    <a:gd name="connsiteY15" fmla="*/ 157075 h 2167943"/>
                    <a:gd name="connsiteX16" fmla="*/ 3309250 w 4461817"/>
                    <a:gd name="connsiteY16" fmla="*/ 263661 h 2167943"/>
                    <a:gd name="connsiteX17" fmla="*/ 3370958 w 4461817"/>
                    <a:gd name="connsiteY17" fmla="*/ 403907 h 2167943"/>
                    <a:gd name="connsiteX18" fmla="*/ 3690717 w 4461817"/>
                    <a:gd name="connsiteY18" fmla="*/ 488054 h 2167943"/>
                    <a:gd name="connsiteX19" fmla="*/ 3842182 w 4461817"/>
                    <a:gd name="connsiteY19" fmla="*/ 555372 h 2167943"/>
                    <a:gd name="connsiteX20" fmla="*/ 3915110 w 4461817"/>
                    <a:gd name="connsiteY20" fmla="*/ 572201 h 2167943"/>
                    <a:gd name="connsiteX21" fmla="*/ 3881451 w 4461817"/>
                    <a:gd name="connsiteY21" fmla="*/ 1497821 h 2167943"/>
                    <a:gd name="connsiteX22" fmla="*/ 4184381 w 4461817"/>
                    <a:gd name="connsiteY22" fmla="*/ 1660506 h 2167943"/>
                    <a:gd name="connsiteX23" fmla="*/ 4461817 w 4461817"/>
                    <a:gd name="connsiteY23" fmla="*/ 2167943 h 2167943"/>
                    <a:gd name="connsiteX24" fmla="*/ 1521884 w 4461817"/>
                    <a:gd name="connsiteY24" fmla="*/ 2153280 h 2167943"/>
                    <a:gd name="connsiteX25" fmla="*/ 83606 w 4461817"/>
                    <a:gd name="connsiteY25" fmla="*/ 2145504 h 2167943"/>
                    <a:gd name="connsiteX0" fmla="*/ 0 w 5187978"/>
                    <a:gd name="connsiteY0" fmla="*/ 2140955 h 2167943"/>
                    <a:gd name="connsiteX1" fmla="*/ 836397 w 5187978"/>
                    <a:gd name="connsiteY1" fmla="*/ 2040089 h 2167943"/>
                    <a:gd name="connsiteX2" fmla="*/ 964715 w 5187978"/>
                    <a:gd name="connsiteY2" fmla="*/ 1830200 h 2167943"/>
                    <a:gd name="connsiteX3" fmla="*/ 1398797 w 5187978"/>
                    <a:gd name="connsiteY3" fmla="*/ 1396844 h 2167943"/>
                    <a:gd name="connsiteX4" fmla="*/ 1673678 w 5187978"/>
                    <a:gd name="connsiteY4" fmla="*/ 1256599 h 2167943"/>
                    <a:gd name="connsiteX5" fmla="*/ 1970998 w 5187978"/>
                    <a:gd name="connsiteY5" fmla="*/ 1099524 h 2167943"/>
                    <a:gd name="connsiteX6" fmla="*/ 2122464 w 5187978"/>
                    <a:gd name="connsiteY6" fmla="*/ 914400 h 2167943"/>
                    <a:gd name="connsiteX7" fmla="*/ 2380515 w 5187978"/>
                    <a:gd name="connsiteY7" fmla="*/ 701227 h 2167943"/>
                    <a:gd name="connsiteX8" fmla="*/ 2560029 w 5187978"/>
                    <a:gd name="connsiteY8" fmla="*/ 510493 h 2167943"/>
                    <a:gd name="connsiteX9" fmla="*/ 2902228 w 5187978"/>
                    <a:gd name="connsiteY9" fmla="*/ 347809 h 2167943"/>
                    <a:gd name="connsiteX10" fmla="*/ 3076132 w 5187978"/>
                    <a:gd name="connsiteY10" fmla="*/ 246832 h 2167943"/>
                    <a:gd name="connsiteX11" fmla="*/ 3266866 w 5187978"/>
                    <a:gd name="connsiteY11" fmla="*/ 0 h 2167943"/>
                    <a:gd name="connsiteX12" fmla="*/ 3536137 w 5187978"/>
                    <a:gd name="connsiteY12" fmla="*/ 39269 h 2167943"/>
                    <a:gd name="connsiteX13" fmla="*/ 3726871 w 5187978"/>
                    <a:gd name="connsiteY13" fmla="*/ 117806 h 2167943"/>
                    <a:gd name="connsiteX14" fmla="*/ 3833457 w 5187978"/>
                    <a:gd name="connsiteY14" fmla="*/ 106587 h 2167943"/>
                    <a:gd name="connsiteX15" fmla="*/ 3968093 w 5187978"/>
                    <a:gd name="connsiteY15" fmla="*/ 157075 h 2167943"/>
                    <a:gd name="connsiteX16" fmla="*/ 4035411 w 5187978"/>
                    <a:gd name="connsiteY16" fmla="*/ 263661 h 2167943"/>
                    <a:gd name="connsiteX17" fmla="*/ 4097119 w 5187978"/>
                    <a:gd name="connsiteY17" fmla="*/ 403907 h 2167943"/>
                    <a:gd name="connsiteX18" fmla="*/ 4416878 w 5187978"/>
                    <a:gd name="connsiteY18" fmla="*/ 488054 h 2167943"/>
                    <a:gd name="connsiteX19" fmla="*/ 4568343 w 5187978"/>
                    <a:gd name="connsiteY19" fmla="*/ 555372 h 2167943"/>
                    <a:gd name="connsiteX20" fmla="*/ 4641271 w 5187978"/>
                    <a:gd name="connsiteY20" fmla="*/ 572201 h 2167943"/>
                    <a:gd name="connsiteX21" fmla="*/ 4607612 w 5187978"/>
                    <a:gd name="connsiteY21" fmla="*/ 1497821 h 2167943"/>
                    <a:gd name="connsiteX22" fmla="*/ 4910542 w 5187978"/>
                    <a:gd name="connsiteY22" fmla="*/ 1660506 h 2167943"/>
                    <a:gd name="connsiteX23" fmla="*/ 5187978 w 5187978"/>
                    <a:gd name="connsiteY23" fmla="*/ 2167943 h 2167943"/>
                    <a:gd name="connsiteX24" fmla="*/ 2248045 w 5187978"/>
                    <a:gd name="connsiteY24" fmla="*/ 2153280 h 2167943"/>
                    <a:gd name="connsiteX25" fmla="*/ 0 w 5187978"/>
                    <a:gd name="connsiteY25" fmla="*/ 2140955 h 2167943"/>
                    <a:gd name="connsiteX0" fmla="*/ 140089 w 5328067"/>
                    <a:gd name="connsiteY0" fmla="*/ 2140955 h 2167943"/>
                    <a:gd name="connsiteX1" fmla="*/ 318067 w 5328067"/>
                    <a:gd name="connsiteY1" fmla="*/ 2075102 h 2167943"/>
                    <a:gd name="connsiteX2" fmla="*/ 976486 w 5328067"/>
                    <a:gd name="connsiteY2" fmla="*/ 2040089 h 2167943"/>
                    <a:gd name="connsiteX3" fmla="*/ 1104804 w 5328067"/>
                    <a:gd name="connsiteY3" fmla="*/ 1830200 h 2167943"/>
                    <a:gd name="connsiteX4" fmla="*/ 1538886 w 5328067"/>
                    <a:gd name="connsiteY4" fmla="*/ 1396844 h 2167943"/>
                    <a:gd name="connsiteX5" fmla="*/ 1813767 w 5328067"/>
                    <a:gd name="connsiteY5" fmla="*/ 1256599 h 2167943"/>
                    <a:gd name="connsiteX6" fmla="*/ 2111087 w 5328067"/>
                    <a:gd name="connsiteY6" fmla="*/ 1099524 h 2167943"/>
                    <a:gd name="connsiteX7" fmla="*/ 2262553 w 5328067"/>
                    <a:gd name="connsiteY7" fmla="*/ 914400 h 2167943"/>
                    <a:gd name="connsiteX8" fmla="*/ 2520604 w 5328067"/>
                    <a:gd name="connsiteY8" fmla="*/ 701227 h 2167943"/>
                    <a:gd name="connsiteX9" fmla="*/ 2700118 w 5328067"/>
                    <a:gd name="connsiteY9" fmla="*/ 510493 h 2167943"/>
                    <a:gd name="connsiteX10" fmla="*/ 3042317 w 5328067"/>
                    <a:gd name="connsiteY10" fmla="*/ 347809 h 2167943"/>
                    <a:gd name="connsiteX11" fmla="*/ 3216221 w 5328067"/>
                    <a:gd name="connsiteY11" fmla="*/ 246832 h 2167943"/>
                    <a:gd name="connsiteX12" fmla="*/ 3406955 w 5328067"/>
                    <a:gd name="connsiteY12" fmla="*/ 0 h 2167943"/>
                    <a:gd name="connsiteX13" fmla="*/ 3676226 w 5328067"/>
                    <a:gd name="connsiteY13" fmla="*/ 39269 h 2167943"/>
                    <a:gd name="connsiteX14" fmla="*/ 3866960 w 5328067"/>
                    <a:gd name="connsiteY14" fmla="*/ 117806 h 2167943"/>
                    <a:gd name="connsiteX15" fmla="*/ 3973546 w 5328067"/>
                    <a:gd name="connsiteY15" fmla="*/ 106587 h 2167943"/>
                    <a:gd name="connsiteX16" fmla="*/ 4108182 w 5328067"/>
                    <a:gd name="connsiteY16" fmla="*/ 157075 h 2167943"/>
                    <a:gd name="connsiteX17" fmla="*/ 4175500 w 5328067"/>
                    <a:gd name="connsiteY17" fmla="*/ 263661 h 2167943"/>
                    <a:gd name="connsiteX18" fmla="*/ 4237208 w 5328067"/>
                    <a:gd name="connsiteY18" fmla="*/ 403907 h 2167943"/>
                    <a:gd name="connsiteX19" fmla="*/ 4556967 w 5328067"/>
                    <a:gd name="connsiteY19" fmla="*/ 488054 h 2167943"/>
                    <a:gd name="connsiteX20" fmla="*/ 4708432 w 5328067"/>
                    <a:gd name="connsiteY20" fmla="*/ 555372 h 2167943"/>
                    <a:gd name="connsiteX21" fmla="*/ 4781360 w 5328067"/>
                    <a:gd name="connsiteY21" fmla="*/ 572201 h 2167943"/>
                    <a:gd name="connsiteX22" fmla="*/ 4747701 w 5328067"/>
                    <a:gd name="connsiteY22" fmla="*/ 1497821 h 2167943"/>
                    <a:gd name="connsiteX23" fmla="*/ 5050631 w 5328067"/>
                    <a:gd name="connsiteY23" fmla="*/ 1660506 h 2167943"/>
                    <a:gd name="connsiteX24" fmla="*/ 5328067 w 5328067"/>
                    <a:gd name="connsiteY24" fmla="*/ 2167943 h 2167943"/>
                    <a:gd name="connsiteX25" fmla="*/ 2388134 w 5328067"/>
                    <a:gd name="connsiteY25" fmla="*/ 2153280 h 2167943"/>
                    <a:gd name="connsiteX26" fmla="*/ 140089 w 5328067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951881 w 5303462"/>
                    <a:gd name="connsiteY2" fmla="*/ 2040089 h 2167943"/>
                    <a:gd name="connsiteX3" fmla="*/ 1080199 w 5303462"/>
                    <a:gd name="connsiteY3" fmla="*/ 1830200 h 2167943"/>
                    <a:gd name="connsiteX4" fmla="*/ 1514281 w 5303462"/>
                    <a:gd name="connsiteY4" fmla="*/ 1396844 h 2167943"/>
                    <a:gd name="connsiteX5" fmla="*/ 1789162 w 5303462"/>
                    <a:gd name="connsiteY5" fmla="*/ 1256599 h 2167943"/>
                    <a:gd name="connsiteX6" fmla="*/ 2086482 w 5303462"/>
                    <a:gd name="connsiteY6" fmla="*/ 1099524 h 2167943"/>
                    <a:gd name="connsiteX7" fmla="*/ 2237948 w 5303462"/>
                    <a:gd name="connsiteY7" fmla="*/ 914400 h 2167943"/>
                    <a:gd name="connsiteX8" fmla="*/ 2495999 w 5303462"/>
                    <a:gd name="connsiteY8" fmla="*/ 701227 h 2167943"/>
                    <a:gd name="connsiteX9" fmla="*/ 2675513 w 5303462"/>
                    <a:gd name="connsiteY9" fmla="*/ 510493 h 2167943"/>
                    <a:gd name="connsiteX10" fmla="*/ 3017712 w 5303462"/>
                    <a:gd name="connsiteY10" fmla="*/ 347809 h 2167943"/>
                    <a:gd name="connsiteX11" fmla="*/ 3191616 w 5303462"/>
                    <a:gd name="connsiteY11" fmla="*/ 246832 h 2167943"/>
                    <a:gd name="connsiteX12" fmla="*/ 3382350 w 5303462"/>
                    <a:gd name="connsiteY12" fmla="*/ 0 h 2167943"/>
                    <a:gd name="connsiteX13" fmla="*/ 3651621 w 5303462"/>
                    <a:gd name="connsiteY13" fmla="*/ 39269 h 2167943"/>
                    <a:gd name="connsiteX14" fmla="*/ 3842355 w 5303462"/>
                    <a:gd name="connsiteY14" fmla="*/ 117806 h 2167943"/>
                    <a:gd name="connsiteX15" fmla="*/ 3948941 w 5303462"/>
                    <a:gd name="connsiteY15" fmla="*/ 106587 h 2167943"/>
                    <a:gd name="connsiteX16" fmla="*/ 4083577 w 5303462"/>
                    <a:gd name="connsiteY16" fmla="*/ 157075 h 2167943"/>
                    <a:gd name="connsiteX17" fmla="*/ 4150895 w 5303462"/>
                    <a:gd name="connsiteY17" fmla="*/ 263661 h 2167943"/>
                    <a:gd name="connsiteX18" fmla="*/ 4212603 w 5303462"/>
                    <a:gd name="connsiteY18" fmla="*/ 403907 h 2167943"/>
                    <a:gd name="connsiteX19" fmla="*/ 4532362 w 5303462"/>
                    <a:gd name="connsiteY19" fmla="*/ 488054 h 2167943"/>
                    <a:gd name="connsiteX20" fmla="*/ 4683827 w 5303462"/>
                    <a:gd name="connsiteY20" fmla="*/ 555372 h 2167943"/>
                    <a:gd name="connsiteX21" fmla="*/ 4756755 w 5303462"/>
                    <a:gd name="connsiteY21" fmla="*/ 572201 h 2167943"/>
                    <a:gd name="connsiteX22" fmla="*/ 4723096 w 5303462"/>
                    <a:gd name="connsiteY22" fmla="*/ 1497821 h 2167943"/>
                    <a:gd name="connsiteX23" fmla="*/ 5026026 w 5303462"/>
                    <a:gd name="connsiteY23" fmla="*/ 1660506 h 2167943"/>
                    <a:gd name="connsiteX24" fmla="*/ 5303462 w 5303462"/>
                    <a:gd name="connsiteY24" fmla="*/ 2167943 h 2167943"/>
                    <a:gd name="connsiteX25" fmla="*/ 2363529 w 5303462"/>
                    <a:gd name="connsiteY25" fmla="*/ 2153280 h 2167943"/>
                    <a:gd name="connsiteX26" fmla="*/ 115484 w 5303462"/>
                    <a:gd name="connsiteY26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625558 w 5303462"/>
                    <a:gd name="connsiteY2" fmla="*/ 2034158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716543 w 5303462"/>
                    <a:gd name="connsiteY2" fmla="*/ 1984116 h 2167943"/>
                    <a:gd name="connsiteX3" fmla="*/ 951881 w 5303462"/>
                    <a:gd name="connsiteY3" fmla="*/ 2040089 h 2167943"/>
                    <a:gd name="connsiteX4" fmla="*/ 1080199 w 5303462"/>
                    <a:gd name="connsiteY4" fmla="*/ 1830200 h 2167943"/>
                    <a:gd name="connsiteX5" fmla="*/ 1514281 w 5303462"/>
                    <a:gd name="connsiteY5" fmla="*/ 1396844 h 2167943"/>
                    <a:gd name="connsiteX6" fmla="*/ 1789162 w 5303462"/>
                    <a:gd name="connsiteY6" fmla="*/ 1256599 h 2167943"/>
                    <a:gd name="connsiteX7" fmla="*/ 2086482 w 5303462"/>
                    <a:gd name="connsiteY7" fmla="*/ 1099524 h 2167943"/>
                    <a:gd name="connsiteX8" fmla="*/ 2237948 w 5303462"/>
                    <a:gd name="connsiteY8" fmla="*/ 914400 h 2167943"/>
                    <a:gd name="connsiteX9" fmla="*/ 2495999 w 5303462"/>
                    <a:gd name="connsiteY9" fmla="*/ 701227 h 2167943"/>
                    <a:gd name="connsiteX10" fmla="*/ 2675513 w 5303462"/>
                    <a:gd name="connsiteY10" fmla="*/ 510493 h 2167943"/>
                    <a:gd name="connsiteX11" fmla="*/ 3017712 w 5303462"/>
                    <a:gd name="connsiteY11" fmla="*/ 347809 h 2167943"/>
                    <a:gd name="connsiteX12" fmla="*/ 3191616 w 5303462"/>
                    <a:gd name="connsiteY12" fmla="*/ 246832 h 2167943"/>
                    <a:gd name="connsiteX13" fmla="*/ 3382350 w 5303462"/>
                    <a:gd name="connsiteY13" fmla="*/ 0 h 2167943"/>
                    <a:gd name="connsiteX14" fmla="*/ 3651621 w 5303462"/>
                    <a:gd name="connsiteY14" fmla="*/ 39269 h 2167943"/>
                    <a:gd name="connsiteX15" fmla="*/ 3842355 w 5303462"/>
                    <a:gd name="connsiteY15" fmla="*/ 117806 h 2167943"/>
                    <a:gd name="connsiteX16" fmla="*/ 3948941 w 5303462"/>
                    <a:gd name="connsiteY16" fmla="*/ 106587 h 2167943"/>
                    <a:gd name="connsiteX17" fmla="*/ 4083577 w 5303462"/>
                    <a:gd name="connsiteY17" fmla="*/ 157075 h 2167943"/>
                    <a:gd name="connsiteX18" fmla="*/ 4150895 w 5303462"/>
                    <a:gd name="connsiteY18" fmla="*/ 263661 h 2167943"/>
                    <a:gd name="connsiteX19" fmla="*/ 4212603 w 5303462"/>
                    <a:gd name="connsiteY19" fmla="*/ 403907 h 2167943"/>
                    <a:gd name="connsiteX20" fmla="*/ 4532362 w 5303462"/>
                    <a:gd name="connsiteY20" fmla="*/ 488054 h 2167943"/>
                    <a:gd name="connsiteX21" fmla="*/ 4683827 w 5303462"/>
                    <a:gd name="connsiteY21" fmla="*/ 555372 h 2167943"/>
                    <a:gd name="connsiteX22" fmla="*/ 4756755 w 5303462"/>
                    <a:gd name="connsiteY22" fmla="*/ 572201 h 2167943"/>
                    <a:gd name="connsiteX23" fmla="*/ 4723096 w 5303462"/>
                    <a:gd name="connsiteY23" fmla="*/ 1497821 h 2167943"/>
                    <a:gd name="connsiteX24" fmla="*/ 5026026 w 5303462"/>
                    <a:gd name="connsiteY24" fmla="*/ 1660506 h 2167943"/>
                    <a:gd name="connsiteX25" fmla="*/ 5303462 w 5303462"/>
                    <a:gd name="connsiteY25" fmla="*/ 2167943 h 2167943"/>
                    <a:gd name="connsiteX26" fmla="*/ 2363529 w 5303462"/>
                    <a:gd name="connsiteY26" fmla="*/ 2153280 h 2167943"/>
                    <a:gd name="connsiteX27" fmla="*/ 115484 w 5303462"/>
                    <a:gd name="connsiteY27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448137 w 5303462"/>
                    <a:gd name="connsiteY2" fmla="*/ 2020511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15484 w 5303462"/>
                    <a:gd name="connsiteY0" fmla="*/ 2140955 h 2167943"/>
                    <a:gd name="connsiteX1" fmla="*/ 434489 w 5303462"/>
                    <a:gd name="connsiteY1" fmla="*/ 2025060 h 2167943"/>
                    <a:gd name="connsiteX2" fmla="*/ 593713 w 5303462"/>
                    <a:gd name="connsiteY2" fmla="*/ 2015962 h 2167943"/>
                    <a:gd name="connsiteX3" fmla="*/ 716543 w 5303462"/>
                    <a:gd name="connsiteY3" fmla="*/ 1984116 h 2167943"/>
                    <a:gd name="connsiteX4" fmla="*/ 951881 w 5303462"/>
                    <a:gd name="connsiteY4" fmla="*/ 2040089 h 2167943"/>
                    <a:gd name="connsiteX5" fmla="*/ 1080199 w 5303462"/>
                    <a:gd name="connsiteY5" fmla="*/ 1830200 h 2167943"/>
                    <a:gd name="connsiteX6" fmla="*/ 1514281 w 5303462"/>
                    <a:gd name="connsiteY6" fmla="*/ 1396844 h 2167943"/>
                    <a:gd name="connsiteX7" fmla="*/ 1789162 w 5303462"/>
                    <a:gd name="connsiteY7" fmla="*/ 1256599 h 2167943"/>
                    <a:gd name="connsiteX8" fmla="*/ 2086482 w 5303462"/>
                    <a:gd name="connsiteY8" fmla="*/ 1099524 h 2167943"/>
                    <a:gd name="connsiteX9" fmla="*/ 2237948 w 5303462"/>
                    <a:gd name="connsiteY9" fmla="*/ 914400 h 2167943"/>
                    <a:gd name="connsiteX10" fmla="*/ 2495999 w 5303462"/>
                    <a:gd name="connsiteY10" fmla="*/ 701227 h 2167943"/>
                    <a:gd name="connsiteX11" fmla="*/ 2675513 w 5303462"/>
                    <a:gd name="connsiteY11" fmla="*/ 510493 h 2167943"/>
                    <a:gd name="connsiteX12" fmla="*/ 3017712 w 5303462"/>
                    <a:gd name="connsiteY12" fmla="*/ 347809 h 2167943"/>
                    <a:gd name="connsiteX13" fmla="*/ 3191616 w 5303462"/>
                    <a:gd name="connsiteY13" fmla="*/ 246832 h 2167943"/>
                    <a:gd name="connsiteX14" fmla="*/ 3382350 w 5303462"/>
                    <a:gd name="connsiteY14" fmla="*/ 0 h 2167943"/>
                    <a:gd name="connsiteX15" fmla="*/ 3651621 w 5303462"/>
                    <a:gd name="connsiteY15" fmla="*/ 39269 h 2167943"/>
                    <a:gd name="connsiteX16" fmla="*/ 3842355 w 5303462"/>
                    <a:gd name="connsiteY16" fmla="*/ 117806 h 2167943"/>
                    <a:gd name="connsiteX17" fmla="*/ 3948941 w 5303462"/>
                    <a:gd name="connsiteY17" fmla="*/ 106587 h 2167943"/>
                    <a:gd name="connsiteX18" fmla="*/ 4083577 w 5303462"/>
                    <a:gd name="connsiteY18" fmla="*/ 157075 h 2167943"/>
                    <a:gd name="connsiteX19" fmla="*/ 4150895 w 5303462"/>
                    <a:gd name="connsiteY19" fmla="*/ 263661 h 2167943"/>
                    <a:gd name="connsiteX20" fmla="*/ 4212603 w 5303462"/>
                    <a:gd name="connsiteY20" fmla="*/ 403907 h 2167943"/>
                    <a:gd name="connsiteX21" fmla="*/ 4532362 w 5303462"/>
                    <a:gd name="connsiteY21" fmla="*/ 488054 h 2167943"/>
                    <a:gd name="connsiteX22" fmla="*/ 4683827 w 5303462"/>
                    <a:gd name="connsiteY22" fmla="*/ 555372 h 2167943"/>
                    <a:gd name="connsiteX23" fmla="*/ 4756755 w 5303462"/>
                    <a:gd name="connsiteY23" fmla="*/ 572201 h 2167943"/>
                    <a:gd name="connsiteX24" fmla="*/ 4723096 w 5303462"/>
                    <a:gd name="connsiteY24" fmla="*/ 1497821 h 2167943"/>
                    <a:gd name="connsiteX25" fmla="*/ 5026026 w 5303462"/>
                    <a:gd name="connsiteY25" fmla="*/ 1660506 h 2167943"/>
                    <a:gd name="connsiteX26" fmla="*/ 5303462 w 5303462"/>
                    <a:gd name="connsiteY26" fmla="*/ 2167943 h 2167943"/>
                    <a:gd name="connsiteX27" fmla="*/ 2363529 w 5303462"/>
                    <a:gd name="connsiteY27" fmla="*/ 2153280 h 2167943"/>
                    <a:gd name="connsiteX28" fmla="*/ 115484 w 5303462"/>
                    <a:gd name="connsiteY28" fmla="*/ 2140955 h 2167943"/>
                    <a:gd name="connsiteX0" fmla="*/ 172261 w 5360239"/>
                    <a:gd name="connsiteY0" fmla="*/ 2140955 h 2167943"/>
                    <a:gd name="connsiteX1" fmla="*/ 191016 w 5360239"/>
                    <a:gd name="connsiteY1" fmla="*/ 2075102 h 2167943"/>
                    <a:gd name="connsiteX2" fmla="*/ 491266 w 5360239"/>
                    <a:gd name="connsiteY2" fmla="*/ 2025060 h 2167943"/>
                    <a:gd name="connsiteX3" fmla="*/ 650490 w 5360239"/>
                    <a:gd name="connsiteY3" fmla="*/ 2015962 h 2167943"/>
                    <a:gd name="connsiteX4" fmla="*/ 773320 w 5360239"/>
                    <a:gd name="connsiteY4" fmla="*/ 1984116 h 2167943"/>
                    <a:gd name="connsiteX5" fmla="*/ 1008658 w 5360239"/>
                    <a:gd name="connsiteY5" fmla="*/ 2040089 h 2167943"/>
                    <a:gd name="connsiteX6" fmla="*/ 1136976 w 5360239"/>
                    <a:gd name="connsiteY6" fmla="*/ 1830200 h 2167943"/>
                    <a:gd name="connsiteX7" fmla="*/ 1571058 w 5360239"/>
                    <a:gd name="connsiteY7" fmla="*/ 1396844 h 2167943"/>
                    <a:gd name="connsiteX8" fmla="*/ 1845939 w 5360239"/>
                    <a:gd name="connsiteY8" fmla="*/ 1256599 h 2167943"/>
                    <a:gd name="connsiteX9" fmla="*/ 2143259 w 5360239"/>
                    <a:gd name="connsiteY9" fmla="*/ 1099524 h 2167943"/>
                    <a:gd name="connsiteX10" fmla="*/ 2294725 w 5360239"/>
                    <a:gd name="connsiteY10" fmla="*/ 914400 h 2167943"/>
                    <a:gd name="connsiteX11" fmla="*/ 2552776 w 5360239"/>
                    <a:gd name="connsiteY11" fmla="*/ 701227 h 2167943"/>
                    <a:gd name="connsiteX12" fmla="*/ 2732290 w 5360239"/>
                    <a:gd name="connsiteY12" fmla="*/ 510493 h 2167943"/>
                    <a:gd name="connsiteX13" fmla="*/ 3074489 w 5360239"/>
                    <a:gd name="connsiteY13" fmla="*/ 347809 h 2167943"/>
                    <a:gd name="connsiteX14" fmla="*/ 3248393 w 5360239"/>
                    <a:gd name="connsiteY14" fmla="*/ 246832 h 2167943"/>
                    <a:gd name="connsiteX15" fmla="*/ 3439127 w 5360239"/>
                    <a:gd name="connsiteY15" fmla="*/ 0 h 2167943"/>
                    <a:gd name="connsiteX16" fmla="*/ 3708398 w 5360239"/>
                    <a:gd name="connsiteY16" fmla="*/ 39269 h 2167943"/>
                    <a:gd name="connsiteX17" fmla="*/ 3899132 w 5360239"/>
                    <a:gd name="connsiteY17" fmla="*/ 117806 h 2167943"/>
                    <a:gd name="connsiteX18" fmla="*/ 4005718 w 5360239"/>
                    <a:gd name="connsiteY18" fmla="*/ 106587 h 2167943"/>
                    <a:gd name="connsiteX19" fmla="*/ 4140354 w 5360239"/>
                    <a:gd name="connsiteY19" fmla="*/ 157075 h 2167943"/>
                    <a:gd name="connsiteX20" fmla="*/ 4207672 w 5360239"/>
                    <a:gd name="connsiteY20" fmla="*/ 263661 h 2167943"/>
                    <a:gd name="connsiteX21" fmla="*/ 4269380 w 5360239"/>
                    <a:gd name="connsiteY21" fmla="*/ 403907 h 2167943"/>
                    <a:gd name="connsiteX22" fmla="*/ 4589139 w 5360239"/>
                    <a:gd name="connsiteY22" fmla="*/ 488054 h 2167943"/>
                    <a:gd name="connsiteX23" fmla="*/ 4740604 w 5360239"/>
                    <a:gd name="connsiteY23" fmla="*/ 555372 h 2167943"/>
                    <a:gd name="connsiteX24" fmla="*/ 4813532 w 5360239"/>
                    <a:gd name="connsiteY24" fmla="*/ 572201 h 2167943"/>
                    <a:gd name="connsiteX25" fmla="*/ 4779873 w 5360239"/>
                    <a:gd name="connsiteY25" fmla="*/ 1497821 h 2167943"/>
                    <a:gd name="connsiteX26" fmla="*/ 5082803 w 5360239"/>
                    <a:gd name="connsiteY26" fmla="*/ 1660506 h 2167943"/>
                    <a:gd name="connsiteX27" fmla="*/ 5360239 w 5360239"/>
                    <a:gd name="connsiteY27" fmla="*/ 2167943 h 2167943"/>
                    <a:gd name="connsiteX28" fmla="*/ 2420306 w 5360239"/>
                    <a:gd name="connsiteY28" fmla="*/ 2153280 h 2167943"/>
                    <a:gd name="connsiteX29" fmla="*/ 172261 w 5360239"/>
                    <a:gd name="connsiteY29" fmla="*/ 2140955 h 2167943"/>
                    <a:gd name="connsiteX0" fmla="*/ 174810 w 5362788"/>
                    <a:gd name="connsiteY0" fmla="*/ 2140955 h 2167943"/>
                    <a:gd name="connsiteX1" fmla="*/ 184466 w 5362788"/>
                    <a:gd name="connsiteY1" fmla="*/ 2056905 h 2167943"/>
                    <a:gd name="connsiteX2" fmla="*/ 493815 w 5362788"/>
                    <a:gd name="connsiteY2" fmla="*/ 2025060 h 2167943"/>
                    <a:gd name="connsiteX3" fmla="*/ 653039 w 5362788"/>
                    <a:gd name="connsiteY3" fmla="*/ 2015962 h 2167943"/>
                    <a:gd name="connsiteX4" fmla="*/ 775869 w 5362788"/>
                    <a:gd name="connsiteY4" fmla="*/ 1984116 h 2167943"/>
                    <a:gd name="connsiteX5" fmla="*/ 1011207 w 5362788"/>
                    <a:gd name="connsiteY5" fmla="*/ 2040089 h 2167943"/>
                    <a:gd name="connsiteX6" fmla="*/ 1139525 w 5362788"/>
                    <a:gd name="connsiteY6" fmla="*/ 1830200 h 2167943"/>
                    <a:gd name="connsiteX7" fmla="*/ 1573607 w 5362788"/>
                    <a:gd name="connsiteY7" fmla="*/ 1396844 h 2167943"/>
                    <a:gd name="connsiteX8" fmla="*/ 1848488 w 5362788"/>
                    <a:gd name="connsiteY8" fmla="*/ 1256599 h 2167943"/>
                    <a:gd name="connsiteX9" fmla="*/ 2145808 w 5362788"/>
                    <a:gd name="connsiteY9" fmla="*/ 1099524 h 2167943"/>
                    <a:gd name="connsiteX10" fmla="*/ 2297274 w 5362788"/>
                    <a:gd name="connsiteY10" fmla="*/ 914400 h 2167943"/>
                    <a:gd name="connsiteX11" fmla="*/ 2555325 w 5362788"/>
                    <a:gd name="connsiteY11" fmla="*/ 701227 h 2167943"/>
                    <a:gd name="connsiteX12" fmla="*/ 2734839 w 5362788"/>
                    <a:gd name="connsiteY12" fmla="*/ 510493 h 2167943"/>
                    <a:gd name="connsiteX13" fmla="*/ 3077038 w 5362788"/>
                    <a:gd name="connsiteY13" fmla="*/ 347809 h 2167943"/>
                    <a:gd name="connsiteX14" fmla="*/ 3250942 w 5362788"/>
                    <a:gd name="connsiteY14" fmla="*/ 246832 h 2167943"/>
                    <a:gd name="connsiteX15" fmla="*/ 3441676 w 5362788"/>
                    <a:gd name="connsiteY15" fmla="*/ 0 h 2167943"/>
                    <a:gd name="connsiteX16" fmla="*/ 3710947 w 5362788"/>
                    <a:gd name="connsiteY16" fmla="*/ 39269 h 2167943"/>
                    <a:gd name="connsiteX17" fmla="*/ 3901681 w 5362788"/>
                    <a:gd name="connsiteY17" fmla="*/ 117806 h 2167943"/>
                    <a:gd name="connsiteX18" fmla="*/ 4008267 w 5362788"/>
                    <a:gd name="connsiteY18" fmla="*/ 106587 h 2167943"/>
                    <a:gd name="connsiteX19" fmla="*/ 4142903 w 5362788"/>
                    <a:gd name="connsiteY19" fmla="*/ 157075 h 2167943"/>
                    <a:gd name="connsiteX20" fmla="*/ 4210221 w 5362788"/>
                    <a:gd name="connsiteY20" fmla="*/ 263661 h 2167943"/>
                    <a:gd name="connsiteX21" fmla="*/ 4271929 w 5362788"/>
                    <a:gd name="connsiteY21" fmla="*/ 403907 h 2167943"/>
                    <a:gd name="connsiteX22" fmla="*/ 4591688 w 5362788"/>
                    <a:gd name="connsiteY22" fmla="*/ 488054 h 2167943"/>
                    <a:gd name="connsiteX23" fmla="*/ 4743153 w 5362788"/>
                    <a:gd name="connsiteY23" fmla="*/ 555372 h 2167943"/>
                    <a:gd name="connsiteX24" fmla="*/ 4816081 w 5362788"/>
                    <a:gd name="connsiteY24" fmla="*/ 572201 h 2167943"/>
                    <a:gd name="connsiteX25" fmla="*/ 4782422 w 5362788"/>
                    <a:gd name="connsiteY25" fmla="*/ 1497821 h 2167943"/>
                    <a:gd name="connsiteX26" fmla="*/ 5085352 w 5362788"/>
                    <a:gd name="connsiteY26" fmla="*/ 1660506 h 2167943"/>
                    <a:gd name="connsiteX27" fmla="*/ 5362788 w 5362788"/>
                    <a:gd name="connsiteY27" fmla="*/ 2167943 h 2167943"/>
                    <a:gd name="connsiteX28" fmla="*/ 2422855 w 5362788"/>
                    <a:gd name="connsiteY28" fmla="*/ 2153280 h 2167943"/>
                    <a:gd name="connsiteX29" fmla="*/ 174810 w 5362788"/>
                    <a:gd name="connsiteY29" fmla="*/ 2140955 h 2167943"/>
                    <a:gd name="connsiteX0" fmla="*/ 157558 w 5345536"/>
                    <a:gd name="connsiteY0" fmla="*/ 2140955 h 2167943"/>
                    <a:gd name="connsiteX1" fmla="*/ 167214 w 5345536"/>
                    <a:gd name="connsiteY1" fmla="*/ 2056905 h 2167943"/>
                    <a:gd name="connsiteX2" fmla="*/ 476563 w 5345536"/>
                    <a:gd name="connsiteY2" fmla="*/ 2025060 h 2167943"/>
                    <a:gd name="connsiteX3" fmla="*/ 635787 w 5345536"/>
                    <a:gd name="connsiteY3" fmla="*/ 2015962 h 2167943"/>
                    <a:gd name="connsiteX4" fmla="*/ 758617 w 5345536"/>
                    <a:gd name="connsiteY4" fmla="*/ 1984116 h 2167943"/>
                    <a:gd name="connsiteX5" fmla="*/ 993955 w 5345536"/>
                    <a:gd name="connsiteY5" fmla="*/ 2040089 h 2167943"/>
                    <a:gd name="connsiteX6" fmla="*/ 1122273 w 5345536"/>
                    <a:gd name="connsiteY6" fmla="*/ 1830200 h 2167943"/>
                    <a:gd name="connsiteX7" fmla="*/ 1556355 w 5345536"/>
                    <a:gd name="connsiteY7" fmla="*/ 1396844 h 2167943"/>
                    <a:gd name="connsiteX8" fmla="*/ 1831236 w 5345536"/>
                    <a:gd name="connsiteY8" fmla="*/ 1256599 h 2167943"/>
                    <a:gd name="connsiteX9" fmla="*/ 2128556 w 5345536"/>
                    <a:gd name="connsiteY9" fmla="*/ 1099524 h 2167943"/>
                    <a:gd name="connsiteX10" fmla="*/ 2280022 w 5345536"/>
                    <a:gd name="connsiteY10" fmla="*/ 914400 h 2167943"/>
                    <a:gd name="connsiteX11" fmla="*/ 2538073 w 5345536"/>
                    <a:gd name="connsiteY11" fmla="*/ 701227 h 2167943"/>
                    <a:gd name="connsiteX12" fmla="*/ 2717587 w 5345536"/>
                    <a:gd name="connsiteY12" fmla="*/ 510493 h 2167943"/>
                    <a:gd name="connsiteX13" fmla="*/ 3059786 w 5345536"/>
                    <a:gd name="connsiteY13" fmla="*/ 347809 h 2167943"/>
                    <a:gd name="connsiteX14" fmla="*/ 3233690 w 5345536"/>
                    <a:gd name="connsiteY14" fmla="*/ 246832 h 2167943"/>
                    <a:gd name="connsiteX15" fmla="*/ 3424424 w 5345536"/>
                    <a:gd name="connsiteY15" fmla="*/ 0 h 2167943"/>
                    <a:gd name="connsiteX16" fmla="*/ 3693695 w 5345536"/>
                    <a:gd name="connsiteY16" fmla="*/ 39269 h 2167943"/>
                    <a:gd name="connsiteX17" fmla="*/ 3884429 w 5345536"/>
                    <a:gd name="connsiteY17" fmla="*/ 117806 h 2167943"/>
                    <a:gd name="connsiteX18" fmla="*/ 3991015 w 5345536"/>
                    <a:gd name="connsiteY18" fmla="*/ 106587 h 2167943"/>
                    <a:gd name="connsiteX19" fmla="*/ 4125651 w 5345536"/>
                    <a:gd name="connsiteY19" fmla="*/ 157075 h 2167943"/>
                    <a:gd name="connsiteX20" fmla="*/ 4192969 w 5345536"/>
                    <a:gd name="connsiteY20" fmla="*/ 263661 h 2167943"/>
                    <a:gd name="connsiteX21" fmla="*/ 4254677 w 5345536"/>
                    <a:gd name="connsiteY21" fmla="*/ 403907 h 2167943"/>
                    <a:gd name="connsiteX22" fmla="*/ 4574436 w 5345536"/>
                    <a:gd name="connsiteY22" fmla="*/ 488054 h 2167943"/>
                    <a:gd name="connsiteX23" fmla="*/ 4725901 w 5345536"/>
                    <a:gd name="connsiteY23" fmla="*/ 555372 h 2167943"/>
                    <a:gd name="connsiteX24" fmla="*/ 4798829 w 5345536"/>
                    <a:gd name="connsiteY24" fmla="*/ 572201 h 2167943"/>
                    <a:gd name="connsiteX25" fmla="*/ 4765170 w 5345536"/>
                    <a:gd name="connsiteY25" fmla="*/ 1497821 h 2167943"/>
                    <a:gd name="connsiteX26" fmla="*/ 5068100 w 5345536"/>
                    <a:gd name="connsiteY26" fmla="*/ 1660506 h 2167943"/>
                    <a:gd name="connsiteX27" fmla="*/ 5345536 w 5345536"/>
                    <a:gd name="connsiteY27" fmla="*/ 2167943 h 2167943"/>
                    <a:gd name="connsiteX28" fmla="*/ 2405603 w 5345536"/>
                    <a:gd name="connsiteY28" fmla="*/ 2153280 h 2167943"/>
                    <a:gd name="connsiteX29" fmla="*/ 157558 w 5345536"/>
                    <a:gd name="connsiteY29" fmla="*/ 2140955 h 2167943"/>
                    <a:gd name="connsiteX0" fmla="*/ 6621 w 5194599"/>
                    <a:gd name="connsiteY0" fmla="*/ 2140955 h 2167943"/>
                    <a:gd name="connsiteX1" fmla="*/ 16277 w 5194599"/>
                    <a:gd name="connsiteY1" fmla="*/ 2056905 h 2167943"/>
                    <a:gd name="connsiteX2" fmla="*/ 325626 w 5194599"/>
                    <a:gd name="connsiteY2" fmla="*/ 2025060 h 2167943"/>
                    <a:gd name="connsiteX3" fmla="*/ 484850 w 5194599"/>
                    <a:gd name="connsiteY3" fmla="*/ 2015962 h 2167943"/>
                    <a:gd name="connsiteX4" fmla="*/ 607680 w 5194599"/>
                    <a:gd name="connsiteY4" fmla="*/ 1984116 h 2167943"/>
                    <a:gd name="connsiteX5" fmla="*/ 843018 w 5194599"/>
                    <a:gd name="connsiteY5" fmla="*/ 2040089 h 2167943"/>
                    <a:gd name="connsiteX6" fmla="*/ 971336 w 5194599"/>
                    <a:gd name="connsiteY6" fmla="*/ 1830200 h 2167943"/>
                    <a:gd name="connsiteX7" fmla="*/ 1405418 w 5194599"/>
                    <a:gd name="connsiteY7" fmla="*/ 1396844 h 2167943"/>
                    <a:gd name="connsiteX8" fmla="*/ 1680299 w 5194599"/>
                    <a:gd name="connsiteY8" fmla="*/ 1256599 h 2167943"/>
                    <a:gd name="connsiteX9" fmla="*/ 1977619 w 5194599"/>
                    <a:gd name="connsiteY9" fmla="*/ 1099524 h 2167943"/>
                    <a:gd name="connsiteX10" fmla="*/ 2129085 w 5194599"/>
                    <a:gd name="connsiteY10" fmla="*/ 914400 h 2167943"/>
                    <a:gd name="connsiteX11" fmla="*/ 2387136 w 5194599"/>
                    <a:gd name="connsiteY11" fmla="*/ 701227 h 2167943"/>
                    <a:gd name="connsiteX12" fmla="*/ 2566650 w 5194599"/>
                    <a:gd name="connsiteY12" fmla="*/ 510493 h 2167943"/>
                    <a:gd name="connsiteX13" fmla="*/ 2908849 w 5194599"/>
                    <a:gd name="connsiteY13" fmla="*/ 347809 h 2167943"/>
                    <a:gd name="connsiteX14" fmla="*/ 3082753 w 5194599"/>
                    <a:gd name="connsiteY14" fmla="*/ 246832 h 2167943"/>
                    <a:gd name="connsiteX15" fmla="*/ 3273487 w 5194599"/>
                    <a:gd name="connsiteY15" fmla="*/ 0 h 2167943"/>
                    <a:gd name="connsiteX16" fmla="*/ 3542758 w 5194599"/>
                    <a:gd name="connsiteY16" fmla="*/ 39269 h 2167943"/>
                    <a:gd name="connsiteX17" fmla="*/ 3733492 w 5194599"/>
                    <a:gd name="connsiteY17" fmla="*/ 117806 h 2167943"/>
                    <a:gd name="connsiteX18" fmla="*/ 3840078 w 5194599"/>
                    <a:gd name="connsiteY18" fmla="*/ 106587 h 2167943"/>
                    <a:gd name="connsiteX19" fmla="*/ 3974714 w 5194599"/>
                    <a:gd name="connsiteY19" fmla="*/ 157075 h 2167943"/>
                    <a:gd name="connsiteX20" fmla="*/ 4042032 w 5194599"/>
                    <a:gd name="connsiteY20" fmla="*/ 263661 h 2167943"/>
                    <a:gd name="connsiteX21" fmla="*/ 4103740 w 5194599"/>
                    <a:gd name="connsiteY21" fmla="*/ 403907 h 2167943"/>
                    <a:gd name="connsiteX22" fmla="*/ 4423499 w 5194599"/>
                    <a:gd name="connsiteY22" fmla="*/ 488054 h 2167943"/>
                    <a:gd name="connsiteX23" fmla="*/ 4574964 w 5194599"/>
                    <a:gd name="connsiteY23" fmla="*/ 555372 h 2167943"/>
                    <a:gd name="connsiteX24" fmla="*/ 4647892 w 5194599"/>
                    <a:gd name="connsiteY24" fmla="*/ 572201 h 2167943"/>
                    <a:gd name="connsiteX25" fmla="*/ 4614233 w 5194599"/>
                    <a:gd name="connsiteY25" fmla="*/ 1497821 h 2167943"/>
                    <a:gd name="connsiteX26" fmla="*/ 4917163 w 5194599"/>
                    <a:gd name="connsiteY26" fmla="*/ 1660506 h 2167943"/>
                    <a:gd name="connsiteX27" fmla="*/ 5194599 w 5194599"/>
                    <a:gd name="connsiteY27" fmla="*/ 2167943 h 2167943"/>
                    <a:gd name="connsiteX28" fmla="*/ 2254666 w 5194599"/>
                    <a:gd name="connsiteY28" fmla="*/ 2153280 h 2167943"/>
                    <a:gd name="connsiteX29" fmla="*/ 6621 w 5194599"/>
                    <a:gd name="connsiteY29" fmla="*/ 2140955 h 21679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5194599" h="2167943">
                      <a:moveTo>
                        <a:pt x="6621" y="2140955"/>
                      </a:moveTo>
                      <a:cubicBezTo>
                        <a:pt x="-19183" y="2073334"/>
                        <a:pt x="40447" y="2139910"/>
                        <a:pt x="16277" y="2056905"/>
                      </a:cubicBezTo>
                      <a:cubicBezTo>
                        <a:pt x="69444" y="2037589"/>
                        <a:pt x="249047" y="2034917"/>
                        <a:pt x="325626" y="2025060"/>
                      </a:cubicBezTo>
                      <a:cubicBezTo>
                        <a:pt x="381068" y="2004986"/>
                        <a:pt x="437841" y="2022786"/>
                        <a:pt x="484850" y="2015962"/>
                      </a:cubicBezTo>
                      <a:cubicBezTo>
                        <a:pt x="531859" y="2009138"/>
                        <a:pt x="523723" y="1980853"/>
                        <a:pt x="607680" y="1984116"/>
                      </a:cubicBezTo>
                      <a:cubicBezTo>
                        <a:pt x="691637" y="1987379"/>
                        <a:pt x="767245" y="2074082"/>
                        <a:pt x="843018" y="2040089"/>
                      </a:cubicBezTo>
                      <a:cubicBezTo>
                        <a:pt x="840299" y="2020168"/>
                        <a:pt x="928563" y="1900163"/>
                        <a:pt x="971336" y="1830200"/>
                      </a:cubicBezTo>
                      <a:lnTo>
                        <a:pt x="1405418" y="1396844"/>
                      </a:lnTo>
                      <a:lnTo>
                        <a:pt x="1680299" y="1256599"/>
                      </a:lnTo>
                      <a:lnTo>
                        <a:pt x="1977619" y="1099524"/>
                      </a:lnTo>
                      <a:lnTo>
                        <a:pt x="2129085" y="914400"/>
                      </a:lnTo>
                      <a:lnTo>
                        <a:pt x="2387136" y="701227"/>
                      </a:lnTo>
                      <a:lnTo>
                        <a:pt x="2566650" y="510493"/>
                      </a:lnTo>
                      <a:lnTo>
                        <a:pt x="2908849" y="347809"/>
                      </a:lnTo>
                      <a:lnTo>
                        <a:pt x="3082753" y="246832"/>
                      </a:lnTo>
                      <a:lnTo>
                        <a:pt x="3273487" y="0"/>
                      </a:lnTo>
                      <a:lnTo>
                        <a:pt x="3542758" y="39269"/>
                      </a:lnTo>
                      <a:lnTo>
                        <a:pt x="3733492" y="117806"/>
                      </a:lnTo>
                      <a:lnTo>
                        <a:pt x="3840078" y="106587"/>
                      </a:lnTo>
                      <a:lnTo>
                        <a:pt x="3974714" y="157075"/>
                      </a:lnTo>
                      <a:lnTo>
                        <a:pt x="4042032" y="263661"/>
                      </a:lnTo>
                      <a:lnTo>
                        <a:pt x="4103740" y="403907"/>
                      </a:lnTo>
                      <a:lnTo>
                        <a:pt x="4423499" y="488054"/>
                      </a:lnTo>
                      <a:lnTo>
                        <a:pt x="4574964" y="555372"/>
                      </a:lnTo>
                      <a:lnTo>
                        <a:pt x="4647892" y="572201"/>
                      </a:lnTo>
                      <a:lnTo>
                        <a:pt x="4614233" y="1497821"/>
                      </a:lnTo>
                      <a:lnTo>
                        <a:pt x="4917163" y="1660506"/>
                      </a:lnTo>
                      <a:lnTo>
                        <a:pt x="5194599" y="2167943"/>
                      </a:lnTo>
                      <a:lnTo>
                        <a:pt x="2254666" y="2153280"/>
                      </a:lnTo>
                      <a:lnTo>
                        <a:pt x="6621" y="2140955"/>
                      </a:lnTo>
                      <a:close/>
                    </a:path>
                  </a:pathLst>
                </a:custGeom>
                <a:solidFill>
                  <a:srgbClr val="C00000">
                    <a:alpha val="4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23" name="Forma Livre 22"/>
                <p:cNvSpPr/>
                <p:nvPr/>
              </p:nvSpPr>
              <p:spPr>
                <a:xfrm>
                  <a:off x="-49440" y="1076632"/>
                  <a:ext cx="7783258" cy="5862484"/>
                </a:xfrm>
                <a:custGeom>
                  <a:avLst/>
                  <a:gdLst>
                    <a:gd name="connsiteX0" fmla="*/ 184355 w 7720781"/>
                    <a:gd name="connsiteY0" fmla="*/ 86278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36871 w 7720781"/>
                    <a:gd name="connsiteY0" fmla="*/ 722671 h 5862484"/>
                    <a:gd name="connsiteX1" fmla="*/ 1187246 w 7720781"/>
                    <a:gd name="connsiteY1" fmla="*/ 2013155 h 5862484"/>
                    <a:gd name="connsiteX2" fmla="*/ 1902542 w 7720781"/>
                    <a:gd name="connsiteY2" fmla="*/ 1364226 h 5862484"/>
                    <a:gd name="connsiteX3" fmla="*/ 1961536 w 7720781"/>
                    <a:gd name="connsiteY3" fmla="*/ 1312607 h 5862484"/>
                    <a:gd name="connsiteX4" fmla="*/ 1991033 w 7720781"/>
                    <a:gd name="connsiteY4" fmla="*/ 1290484 h 5862484"/>
                    <a:gd name="connsiteX5" fmla="*/ 3421626 w 7720781"/>
                    <a:gd name="connsiteY5" fmla="*/ 250723 h 5862484"/>
                    <a:gd name="connsiteX6" fmla="*/ 3429000 w 7720781"/>
                    <a:gd name="connsiteY6" fmla="*/ 0 h 5862484"/>
                    <a:gd name="connsiteX7" fmla="*/ 3495368 w 7720781"/>
                    <a:gd name="connsiteY7" fmla="*/ 0 h 5862484"/>
                    <a:gd name="connsiteX8" fmla="*/ 4992329 w 7720781"/>
                    <a:gd name="connsiteY8" fmla="*/ 22123 h 5862484"/>
                    <a:gd name="connsiteX9" fmla="*/ 5206181 w 7720781"/>
                    <a:gd name="connsiteY9" fmla="*/ 361336 h 5862484"/>
                    <a:gd name="connsiteX10" fmla="*/ 5928852 w 7720781"/>
                    <a:gd name="connsiteY10" fmla="*/ 523568 h 5862484"/>
                    <a:gd name="connsiteX11" fmla="*/ 6098458 w 7720781"/>
                    <a:gd name="connsiteY11" fmla="*/ 752168 h 5862484"/>
                    <a:gd name="connsiteX12" fmla="*/ 6238568 w 7720781"/>
                    <a:gd name="connsiteY12" fmla="*/ 1275736 h 5862484"/>
                    <a:gd name="connsiteX13" fmla="*/ 5980471 w 7720781"/>
                    <a:gd name="connsiteY13" fmla="*/ 1415845 h 5862484"/>
                    <a:gd name="connsiteX14" fmla="*/ 5700252 w 7720781"/>
                    <a:gd name="connsiteY14" fmla="*/ 1666568 h 5862484"/>
                    <a:gd name="connsiteX15" fmla="*/ 5906729 w 7720781"/>
                    <a:gd name="connsiteY15" fmla="*/ 1968910 h 5862484"/>
                    <a:gd name="connsiteX16" fmla="*/ 6430297 w 7720781"/>
                    <a:gd name="connsiteY16" fmla="*/ 2300749 h 5862484"/>
                    <a:gd name="connsiteX17" fmla="*/ 6872749 w 7720781"/>
                    <a:gd name="connsiteY17" fmla="*/ 1887794 h 5862484"/>
                    <a:gd name="connsiteX18" fmla="*/ 7388942 w 7720781"/>
                    <a:gd name="connsiteY18" fmla="*/ 1349478 h 5862484"/>
                    <a:gd name="connsiteX19" fmla="*/ 7565923 w 7720781"/>
                    <a:gd name="connsiteY19" fmla="*/ 1187245 h 5862484"/>
                    <a:gd name="connsiteX20" fmla="*/ 7720781 w 7720781"/>
                    <a:gd name="connsiteY20" fmla="*/ 1327355 h 5862484"/>
                    <a:gd name="connsiteX21" fmla="*/ 7720781 w 7720781"/>
                    <a:gd name="connsiteY21" fmla="*/ 5176684 h 5862484"/>
                    <a:gd name="connsiteX22" fmla="*/ 6518788 w 7720781"/>
                    <a:gd name="connsiteY22" fmla="*/ 4815349 h 5862484"/>
                    <a:gd name="connsiteX23" fmla="*/ 6238568 w 7720781"/>
                    <a:gd name="connsiteY23" fmla="*/ 4572000 h 5862484"/>
                    <a:gd name="connsiteX24" fmla="*/ 5973097 w 7720781"/>
                    <a:gd name="connsiteY24" fmla="*/ 4623620 h 5862484"/>
                    <a:gd name="connsiteX25" fmla="*/ 6105833 w 7720781"/>
                    <a:gd name="connsiteY25" fmla="*/ 5324168 h 5862484"/>
                    <a:gd name="connsiteX26" fmla="*/ 6068962 w 7720781"/>
                    <a:gd name="connsiteY26" fmla="*/ 5707626 h 5862484"/>
                    <a:gd name="connsiteX27" fmla="*/ 5855110 w 7720781"/>
                    <a:gd name="connsiteY27" fmla="*/ 5766620 h 5862484"/>
                    <a:gd name="connsiteX28" fmla="*/ 3340510 w 7720781"/>
                    <a:gd name="connsiteY28" fmla="*/ 5766620 h 5862484"/>
                    <a:gd name="connsiteX29" fmla="*/ 3333136 w 7720781"/>
                    <a:gd name="connsiteY29" fmla="*/ 5862484 h 5862484"/>
                    <a:gd name="connsiteX30" fmla="*/ 3672349 w 7720781"/>
                    <a:gd name="connsiteY30" fmla="*/ 5220929 h 5862484"/>
                    <a:gd name="connsiteX31" fmla="*/ 3635478 w 7720781"/>
                    <a:gd name="connsiteY31" fmla="*/ 4608871 h 5862484"/>
                    <a:gd name="connsiteX32" fmla="*/ 2418736 w 7720781"/>
                    <a:gd name="connsiteY32" fmla="*/ 5051323 h 5862484"/>
                    <a:gd name="connsiteX33" fmla="*/ 1740310 w 7720781"/>
                    <a:gd name="connsiteY33" fmla="*/ 5316794 h 5862484"/>
                    <a:gd name="connsiteX34" fmla="*/ 1732936 w 7720781"/>
                    <a:gd name="connsiteY34" fmla="*/ 5781368 h 5862484"/>
                    <a:gd name="connsiteX35" fmla="*/ 774291 w 7720781"/>
                    <a:gd name="connsiteY35" fmla="*/ 5759245 h 5862484"/>
                    <a:gd name="connsiteX36" fmla="*/ 398207 w 7720781"/>
                    <a:gd name="connsiteY36" fmla="*/ 5191433 h 5862484"/>
                    <a:gd name="connsiteX37" fmla="*/ 471949 w 7720781"/>
                    <a:gd name="connsiteY37" fmla="*/ 4129549 h 5862484"/>
                    <a:gd name="connsiteX38" fmla="*/ 44246 w 7720781"/>
                    <a:gd name="connsiteY38" fmla="*/ 4122174 h 5862484"/>
                    <a:gd name="connsiteX39" fmla="*/ 0 w 7720781"/>
                    <a:gd name="connsiteY39" fmla="*/ 818536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7375 w 7683910"/>
                    <a:gd name="connsiteY38" fmla="*/ 4122174 h 5862484"/>
                    <a:gd name="connsiteX39" fmla="*/ 7375 w 7683910"/>
                    <a:gd name="connsiteY39" fmla="*/ 700549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5 w 7683910"/>
                    <a:gd name="connsiteY39" fmla="*/ 700549 h 5862484"/>
                    <a:gd name="connsiteX0" fmla="*/ 16531 w 7700441"/>
                    <a:gd name="connsiteY0" fmla="*/ 722671 h 5862484"/>
                    <a:gd name="connsiteX1" fmla="*/ 1166906 w 7700441"/>
                    <a:gd name="connsiteY1" fmla="*/ 2013155 h 5862484"/>
                    <a:gd name="connsiteX2" fmla="*/ 1882202 w 7700441"/>
                    <a:gd name="connsiteY2" fmla="*/ 1364226 h 5862484"/>
                    <a:gd name="connsiteX3" fmla="*/ 1941196 w 7700441"/>
                    <a:gd name="connsiteY3" fmla="*/ 1312607 h 5862484"/>
                    <a:gd name="connsiteX4" fmla="*/ 1970693 w 7700441"/>
                    <a:gd name="connsiteY4" fmla="*/ 1290484 h 5862484"/>
                    <a:gd name="connsiteX5" fmla="*/ 3401286 w 7700441"/>
                    <a:gd name="connsiteY5" fmla="*/ 250723 h 5862484"/>
                    <a:gd name="connsiteX6" fmla="*/ 3408660 w 7700441"/>
                    <a:gd name="connsiteY6" fmla="*/ 0 h 5862484"/>
                    <a:gd name="connsiteX7" fmla="*/ 3475028 w 7700441"/>
                    <a:gd name="connsiteY7" fmla="*/ 0 h 5862484"/>
                    <a:gd name="connsiteX8" fmla="*/ 4971989 w 7700441"/>
                    <a:gd name="connsiteY8" fmla="*/ 22123 h 5862484"/>
                    <a:gd name="connsiteX9" fmla="*/ 5185841 w 7700441"/>
                    <a:gd name="connsiteY9" fmla="*/ 361336 h 5862484"/>
                    <a:gd name="connsiteX10" fmla="*/ 5908512 w 7700441"/>
                    <a:gd name="connsiteY10" fmla="*/ 523568 h 5862484"/>
                    <a:gd name="connsiteX11" fmla="*/ 6078118 w 7700441"/>
                    <a:gd name="connsiteY11" fmla="*/ 752168 h 5862484"/>
                    <a:gd name="connsiteX12" fmla="*/ 6218228 w 7700441"/>
                    <a:gd name="connsiteY12" fmla="*/ 1275736 h 5862484"/>
                    <a:gd name="connsiteX13" fmla="*/ 5960131 w 7700441"/>
                    <a:gd name="connsiteY13" fmla="*/ 1415845 h 5862484"/>
                    <a:gd name="connsiteX14" fmla="*/ 5679912 w 7700441"/>
                    <a:gd name="connsiteY14" fmla="*/ 1666568 h 5862484"/>
                    <a:gd name="connsiteX15" fmla="*/ 5886389 w 7700441"/>
                    <a:gd name="connsiteY15" fmla="*/ 1968910 h 5862484"/>
                    <a:gd name="connsiteX16" fmla="*/ 6409957 w 7700441"/>
                    <a:gd name="connsiteY16" fmla="*/ 2300749 h 5862484"/>
                    <a:gd name="connsiteX17" fmla="*/ 6852409 w 7700441"/>
                    <a:gd name="connsiteY17" fmla="*/ 1887794 h 5862484"/>
                    <a:gd name="connsiteX18" fmla="*/ 7368602 w 7700441"/>
                    <a:gd name="connsiteY18" fmla="*/ 1349478 h 5862484"/>
                    <a:gd name="connsiteX19" fmla="*/ 7545583 w 7700441"/>
                    <a:gd name="connsiteY19" fmla="*/ 1187245 h 5862484"/>
                    <a:gd name="connsiteX20" fmla="*/ 7700441 w 7700441"/>
                    <a:gd name="connsiteY20" fmla="*/ 1327355 h 5862484"/>
                    <a:gd name="connsiteX21" fmla="*/ 7700441 w 7700441"/>
                    <a:gd name="connsiteY21" fmla="*/ 5176684 h 5862484"/>
                    <a:gd name="connsiteX22" fmla="*/ 6498448 w 7700441"/>
                    <a:gd name="connsiteY22" fmla="*/ 4815349 h 5862484"/>
                    <a:gd name="connsiteX23" fmla="*/ 6218228 w 7700441"/>
                    <a:gd name="connsiteY23" fmla="*/ 4572000 h 5862484"/>
                    <a:gd name="connsiteX24" fmla="*/ 5952757 w 7700441"/>
                    <a:gd name="connsiteY24" fmla="*/ 4623620 h 5862484"/>
                    <a:gd name="connsiteX25" fmla="*/ 6085493 w 7700441"/>
                    <a:gd name="connsiteY25" fmla="*/ 5324168 h 5862484"/>
                    <a:gd name="connsiteX26" fmla="*/ 6048622 w 7700441"/>
                    <a:gd name="connsiteY26" fmla="*/ 5707626 h 5862484"/>
                    <a:gd name="connsiteX27" fmla="*/ 5834770 w 7700441"/>
                    <a:gd name="connsiteY27" fmla="*/ 5766620 h 5862484"/>
                    <a:gd name="connsiteX28" fmla="*/ 3320170 w 7700441"/>
                    <a:gd name="connsiteY28" fmla="*/ 5766620 h 5862484"/>
                    <a:gd name="connsiteX29" fmla="*/ 3312796 w 7700441"/>
                    <a:gd name="connsiteY29" fmla="*/ 5862484 h 5862484"/>
                    <a:gd name="connsiteX30" fmla="*/ 3652009 w 7700441"/>
                    <a:gd name="connsiteY30" fmla="*/ 5220929 h 5862484"/>
                    <a:gd name="connsiteX31" fmla="*/ 3615138 w 7700441"/>
                    <a:gd name="connsiteY31" fmla="*/ 4608871 h 5862484"/>
                    <a:gd name="connsiteX32" fmla="*/ 2398396 w 7700441"/>
                    <a:gd name="connsiteY32" fmla="*/ 5051323 h 5862484"/>
                    <a:gd name="connsiteX33" fmla="*/ 1719970 w 7700441"/>
                    <a:gd name="connsiteY33" fmla="*/ 5316794 h 5862484"/>
                    <a:gd name="connsiteX34" fmla="*/ 1712596 w 7700441"/>
                    <a:gd name="connsiteY34" fmla="*/ 5781368 h 5862484"/>
                    <a:gd name="connsiteX35" fmla="*/ 753951 w 7700441"/>
                    <a:gd name="connsiteY35" fmla="*/ 5759245 h 5862484"/>
                    <a:gd name="connsiteX36" fmla="*/ 377867 w 7700441"/>
                    <a:gd name="connsiteY36" fmla="*/ 5191433 h 5862484"/>
                    <a:gd name="connsiteX37" fmla="*/ 451609 w 7700441"/>
                    <a:gd name="connsiteY37" fmla="*/ 4129549 h 5862484"/>
                    <a:gd name="connsiteX38" fmla="*/ 68151 w 7700441"/>
                    <a:gd name="connsiteY38" fmla="*/ 4129548 h 5862484"/>
                    <a:gd name="connsiteX39" fmla="*/ 0 w 7700441"/>
                    <a:gd name="connsiteY39" fmla="*/ 939608 h 5862484"/>
                    <a:gd name="connsiteX0" fmla="*/ 0 w 7683910"/>
                    <a:gd name="connsiteY0" fmla="*/ 722671 h 5862484"/>
                    <a:gd name="connsiteX1" fmla="*/ 1150375 w 7683910"/>
                    <a:gd name="connsiteY1" fmla="*/ 2013155 h 5862484"/>
                    <a:gd name="connsiteX2" fmla="*/ 1865671 w 7683910"/>
                    <a:gd name="connsiteY2" fmla="*/ 1364226 h 5862484"/>
                    <a:gd name="connsiteX3" fmla="*/ 1924665 w 7683910"/>
                    <a:gd name="connsiteY3" fmla="*/ 1312607 h 5862484"/>
                    <a:gd name="connsiteX4" fmla="*/ 1954162 w 7683910"/>
                    <a:gd name="connsiteY4" fmla="*/ 1290484 h 5862484"/>
                    <a:gd name="connsiteX5" fmla="*/ 3384755 w 7683910"/>
                    <a:gd name="connsiteY5" fmla="*/ 250723 h 5862484"/>
                    <a:gd name="connsiteX6" fmla="*/ 3392129 w 7683910"/>
                    <a:gd name="connsiteY6" fmla="*/ 0 h 5862484"/>
                    <a:gd name="connsiteX7" fmla="*/ 3458497 w 7683910"/>
                    <a:gd name="connsiteY7" fmla="*/ 0 h 5862484"/>
                    <a:gd name="connsiteX8" fmla="*/ 4955458 w 7683910"/>
                    <a:gd name="connsiteY8" fmla="*/ 22123 h 5862484"/>
                    <a:gd name="connsiteX9" fmla="*/ 5169310 w 7683910"/>
                    <a:gd name="connsiteY9" fmla="*/ 361336 h 5862484"/>
                    <a:gd name="connsiteX10" fmla="*/ 5891981 w 7683910"/>
                    <a:gd name="connsiteY10" fmla="*/ 523568 h 5862484"/>
                    <a:gd name="connsiteX11" fmla="*/ 6061587 w 7683910"/>
                    <a:gd name="connsiteY11" fmla="*/ 752168 h 5862484"/>
                    <a:gd name="connsiteX12" fmla="*/ 6201697 w 7683910"/>
                    <a:gd name="connsiteY12" fmla="*/ 1275736 h 5862484"/>
                    <a:gd name="connsiteX13" fmla="*/ 5943600 w 7683910"/>
                    <a:gd name="connsiteY13" fmla="*/ 1415845 h 5862484"/>
                    <a:gd name="connsiteX14" fmla="*/ 5663381 w 7683910"/>
                    <a:gd name="connsiteY14" fmla="*/ 1666568 h 5862484"/>
                    <a:gd name="connsiteX15" fmla="*/ 5869858 w 7683910"/>
                    <a:gd name="connsiteY15" fmla="*/ 1968910 h 5862484"/>
                    <a:gd name="connsiteX16" fmla="*/ 6393426 w 7683910"/>
                    <a:gd name="connsiteY16" fmla="*/ 2300749 h 5862484"/>
                    <a:gd name="connsiteX17" fmla="*/ 6835878 w 7683910"/>
                    <a:gd name="connsiteY17" fmla="*/ 1887794 h 5862484"/>
                    <a:gd name="connsiteX18" fmla="*/ 7352071 w 7683910"/>
                    <a:gd name="connsiteY18" fmla="*/ 1349478 h 5862484"/>
                    <a:gd name="connsiteX19" fmla="*/ 7529052 w 7683910"/>
                    <a:gd name="connsiteY19" fmla="*/ 1187245 h 5862484"/>
                    <a:gd name="connsiteX20" fmla="*/ 7683910 w 7683910"/>
                    <a:gd name="connsiteY20" fmla="*/ 1327355 h 5862484"/>
                    <a:gd name="connsiteX21" fmla="*/ 7683910 w 7683910"/>
                    <a:gd name="connsiteY21" fmla="*/ 5176684 h 5862484"/>
                    <a:gd name="connsiteX22" fmla="*/ 6481917 w 7683910"/>
                    <a:gd name="connsiteY22" fmla="*/ 4815349 h 5862484"/>
                    <a:gd name="connsiteX23" fmla="*/ 6201697 w 7683910"/>
                    <a:gd name="connsiteY23" fmla="*/ 4572000 h 5862484"/>
                    <a:gd name="connsiteX24" fmla="*/ 5936226 w 7683910"/>
                    <a:gd name="connsiteY24" fmla="*/ 4623620 h 5862484"/>
                    <a:gd name="connsiteX25" fmla="*/ 6068962 w 7683910"/>
                    <a:gd name="connsiteY25" fmla="*/ 5324168 h 5862484"/>
                    <a:gd name="connsiteX26" fmla="*/ 6032091 w 7683910"/>
                    <a:gd name="connsiteY26" fmla="*/ 5707626 h 5862484"/>
                    <a:gd name="connsiteX27" fmla="*/ 5818239 w 7683910"/>
                    <a:gd name="connsiteY27" fmla="*/ 5766620 h 5862484"/>
                    <a:gd name="connsiteX28" fmla="*/ 3303639 w 7683910"/>
                    <a:gd name="connsiteY28" fmla="*/ 5766620 h 5862484"/>
                    <a:gd name="connsiteX29" fmla="*/ 3296265 w 7683910"/>
                    <a:gd name="connsiteY29" fmla="*/ 5862484 h 5862484"/>
                    <a:gd name="connsiteX30" fmla="*/ 3635478 w 7683910"/>
                    <a:gd name="connsiteY30" fmla="*/ 5220929 h 5862484"/>
                    <a:gd name="connsiteX31" fmla="*/ 3598607 w 7683910"/>
                    <a:gd name="connsiteY31" fmla="*/ 4608871 h 5862484"/>
                    <a:gd name="connsiteX32" fmla="*/ 2381865 w 7683910"/>
                    <a:gd name="connsiteY32" fmla="*/ 5051323 h 5862484"/>
                    <a:gd name="connsiteX33" fmla="*/ 1703439 w 7683910"/>
                    <a:gd name="connsiteY33" fmla="*/ 5316794 h 5862484"/>
                    <a:gd name="connsiteX34" fmla="*/ 1696065 w 7683910"/>
                    <a:gd name="connsiteY34" fmla="*/ 5781368 h 5862484"/>
                    <a:gd name="connsiteX35" fmla="*/ 737420 w 7683910"/>
                    <a:gd name="connsiteY35" fmla="*/ 5759245 h 5862484"/>
                    <a:gd name="connsiteX36" fmla="*/ 361336 w 7683910"/>
                    <a:gd name="connsiteY36" fmla="*/ 5191433 h 5862484"/>
                    <a:gd name="connsiteX37" fmla="*/ 435078 w 7683910"/>
                    <a:gd name="connsiteY37" fmla="*/ 4129549 h 5862484"/>
                    <a:gd name="connsiteX38" fmla="*/ 51620 w 7683910"/>
                    <a:gd name="connsiteY38" fmla="*/ 4129548 h 5862484"/>
                    <a:gd name="connsiteX39" fmla="*/ 7374 w 7683910"/>
                    <a:gd name="connsiteY39" fmla="*/ 724455 h 5862484"/>
                    <a:gd name="connsiteX0" fmla="*/ 11990 w 7695900"/>
                    <a:gd name="connsiteY0" fmla="*/ 722671 h 5862484"/>
                    <a:gd name="connsiteX1" fmla="*/ 1162365 w 7695900"/>
                    <a:gd name="connsiteY1" fmla="*/ 2013155 h 5862484"/>
                    <a:gd name="connsiteX2" fmla="*/ 1877661 w 7695900"/>
                    <a:gd name="connsiteY2" fmla="*/ 1364226 h 5862484"/>
                    <a:gd name="connsiteX3" fmla="*/ 1936655 w 7695900"/>
                    <a:gd name="connsiteY3" fmla="*/ 1312607 h 5862484"/>
                    <a:gd name="connsiteX4" fmla="*/ 1966152 w 7695900"/>
                    <a:gd name="connsiteY4" fmla="*/ 1290484 h 5862484"/>
                    <a:gd name="connsiteX5" fmla="*/ 3396745 w 7695900"/>
                    <a:gd name="connsiteY5" fmla="*/ 250723 h 5862484"/>
                    <a:gd name="connsiteX6" fmla="*/ 3404119 w 7695900"/>
                    <a:gd name="connsiteY6" fmla="*/ 0 h 5862484"/>
                    <a:gd name="connsiteX7" fmla="*/ 3470487 w 7695900"/>
                    <a:gd name="connsiteY7" fmla="*/ 0 h 5862484"/>
                    <a:gd name="connsiteX8" fmla="*/ 4967448 w 7695900"/>
                    <a:gd name="connsiteY8" fmla="*/ 22123 h 5862484"/>
                    <a:gd name="connsiteX9" fmla="*/ 5181300 w 7695900"/>
                    <a:gd name="connsiteY9" fmla="*/ 361336 h 5862484"/>
                    <a:gd name="connsiteX10" fmla="*/ 5903971 w 7695900"/>
                    <a:gd name="connsiteY10" fmla="*/ 523568 h 5862484"/>
                    <a:gd name="connsiteX11" fmla="*/ 6073577 w 7695900"/>
                    <a:gd name="connsiteY11" fmla="*/ 752168 h 5862484"/>
                    <a:gd name="connsiteX12" fmla="*/ 6213687 w 7695900"/>
                    <a:gd name="connsiteY12" fmla="*/ 1275736 h 5862484"/>
                    <a:gd name="connsiteX13" fmla="*/ 5955590 w 7695900"/>
                    <a:gd name="connsiteY13" fmla="*/ 1415845 h 5862484"/>
                    <a:gd name="connsiteX14" fmla="*/ 5675371 w 7695900"/>
                    <a:gd name="connsiteY14" fmla="*/ 1666568 h 5862484"/>
                    <a:gd name="connsiteX15" fmla="*/ 5881848 w 7695900"/>
                    <a:gd name="connsiteY15" fmla="*/ 1968910 h 5862484"/>
                    <a:gd name="connsiteX16" fmla="*/ 6405416 w 7695900"/>
                    <a:gd name="connsiteY16" fmla="*/ 2300749 h 5862484"/>
                    <a:gd name="connsiteX17" fmla="*/ 6847868 w 7695900"/>
                    <a:gd name="connsiteY17" fmla="*/ 1887794 h 5862484"/>
                    <a:gd name="connsiteX18" fmla="*/ 7364061 w 7695900"/>
                    <a:gd name="connsiteY18" fmla="*/ 1349478 h 5862484"/>
                    <a:gd name="connsiteX19" fmla="*/ 7541042 w 7695900"/>
                    <a:gd name="connsiteY19" fmla="*/ 1187245 h 5862484"/>
                    <a:gd name="connsiteX20" fmla="*/ 7695900 w 7695900"/>
                    <a:gd name="connsiteY20" fmla="*/ 1327355 h 5862484"/>
                    <a:gd name="connsiteX21" fmla="*/ 7695900 w 7695900"/>
                    <a:gd name="connsiteY21" fmla="*/ 5176684 h 5862484"/>
                    <a:gd name="connsiteX22" fmla="*/ 6493907 w 7695900"/>
                    <a:gd name="connsiteY22" fmla="*/ 4815349 h 5862484"/>
                    <a:gd name="connsiteX23" fmla="*/ 6213687 w 7695900"/>
                    <a:gd name="connsiteY23" fmla="*/ 4572000 h 5862484"/>
                    <a:gd name="connsiteX24" fmla="*/ 5948216 w 7695900"/>
                    <a:gd name="connsiteY24" fmla="*/ 4623620 h 5862484"/>
                    <a:gd name="connsiteX25" fmla="*/ 6080952 w 7695900"/>
                    <a:gd name="connsiteY25" fmla="*/ 5324168 h 5862484"/>
                    <a:gd name="connsiteX26" fmla="*/ 6044081 w 7695900"/>
                    <a:gd name="connsiteY26" fmla="*/ 5707626 h 5862484"/>
                    <a:gd name="connsiteX27" fmla="*/ 5830229 w 7695900"/>
                    <a:gd name="connsiteY27" fmla="*/ 5766620 h 5862484"/>
                    <a:gd name="connsiteX28" fmla="*/ 3315629 w 7695900"/>
                    <a:gd name="connsiteY28" fmla="*/ 5766620 h 5862484"/>
                    <a:gd name="connsiteX29" fmla="*/ 3308255 w 7695900"/>
                    <a:gd name="connsiteY29" fmla="*/ 5862484 h 5862484"/>
                    <a:gd name="connsiteX30" fmla="*/ 3647468 w 7695900"/>
                    <a:gd name="connsiteY30" fmla="*/ 5220929 h 5862484"/>
                    <a:gd name="connsiteX31" fmla="*/ 3610597 w 7695900"/>
                    <a:gd name="connsiteY31" fmla="*/ 4608871 h 5862484"/>
                    <a:gd name="connsiteX32" fmla="*/ 2393855 w 7695900"/>
                    <a:gd name="connsiteY32" fmla="*/ 5051323 h 5862484"/>
                    <a:gd name="connsiteX33" fmla="*/ 1715429 w 7695900"/>
                    <a:gd name="connsiteY33" fmla="*/ 5316794 h 5862484"/>
                    <a:gd name="connsiteX34" fmla="*/ 1708055 w 7695900"/>
                    <a:gd name="connsiteY34" fmla="*/ 5781368 h 5862484"/>
                    <a:gd name="connsiteX35" fmla="*/ 749410 w 7695900"/>
                    <a:gd name="connsiteY35" fmla="*/ 5759245 h 5862484"/>
                    <a:gd name="connsiteX36" fmla="*/ 373326 w 7695900"/>
                    <a:gd name="connsiteY36" fmla="*/ 5191433 h 5862484"/>
                    <a:gd name="connsiteX37" fmla="*/ 447068 w 7695900"/>
                    <a:gd name="connsiteY37" fmla="*/ 4129549 h 5862484"/>
                    <a:gd name="connsiteX38" fmla="*/ 0 w 7695900"/>
                    <a:gd name="connsiteY38" fmla="*/ 4145451 h 5862484"/>
                    <a:gd name="connsiteX39" fmla="*/ 19364 w 7695900"/>
                    <a:gd name="connsiteY39" fmla="*/ 724455 h 5862484"/>
                    <a:gd name="connsiteX0" fmla="*/ 32383 w 7716293"/>
                    <a:gd name="connsiteY0" fmla="*/ 722671 h 5862484"/>
                    <a:gd name="connsiteX1" fmla="*/ 1182758 w 7716293"/>
                    <a:gd name="connsiteY1" fmla="*/ 2013155 h 5862484"/>
                    <a:gd name="connsiteX2" fmla="*/ 1898054 w 7716293"/>
                    <a:gd name="connsiteY2" fmla="*/ 1364226 h 5862484"/>
                    <a:gd name="connsiteX3" fmla="*/ 1957048 w 7716293"/>
                    <a:gd name="connsiteY3" fmla="*/ 1312607 h 5862484"/>
                    <a:gd name="connsiteX4" fmla="*/ 1986545 w 7716293"/>
                    <a:gd name="connsiteY4" fmla="*/ 1290484 h 5862484"/>
                    <a:gd name="connsiteX5" fmla="*/ 3417138 w 7716293"/>
                    <a:gd name="connsiteY5" fmla="*/ 250723 h 5862484"/>
                    <a:gd name="connsiteX6" fmla="*/ 3424512 w 7716293"/>
                    <a:gd name="connsiteY6" fmla="*/ 0 h 5862484"/>
                    <a:gd name="connsiteX7" fmla="*/ 3490880 w 7716293"/>
                    <a:gd name="connsiteY7" fmla="*/ 0 h 5862484"/>
                    <a:gd name="connsiteX8" fmla="*/ 4987841 w 7716293"/>
                    <a:gd name="connsiteY8" fmla="*/ 22123 h 5862484"/>
                    <a:gd name="connsiteX9" fmla="*/ 5201693 w 7716293"/>
                    <a:gd name="connsiteY9" fmla="*/ 361336 h 5862484"/>
                    <a:gd name="connsiteX10" fmla="*/ 5924364 w 7716293"/>
                    <a:gd name="connsiteY10" fmla="*/ 523568 h 5862484"/>
                    <a:gd name="connsiteX11" fmla="*/ 6093970 w 7716293"/>
                    <a:gd name="connsiteY11" fmla="*/ 752168 h 5862484"/>
                    <a:gd name="connsiteX12" fmla="*/ 6234080 w 7716293"/>
                    <a:gd name="connsiteY12" fmla="*/ 1275736 h 5862484"/>
                    <a:gd name="connsiteX13" fmla="*/ 5975983 w 7716293"/>
                    <a:gd name="connsiteY13" fmla="*/ 1415845 h 5862484"/>
                    <a:gd name="connsiteX14" fmla="*/ 5695764 w 7716293"/>
                    <a:gd name="connsiteY14" fmla="*/ 1666568 h 5862484"/>
                    <a:gd name="connsiteX15" fmla="*/ 5902241 w 7716293"/>
                    <a:gd name="connsiteY15" fmla="*/ 1968910 h 5862484"/>
                    <a:gd name="connsiteX16" fmla="*/ 6425809 w 7716293"/>
                    <a:gd name="connsiteY16" fmla="*/ 2300749 h 5862484"/>
                    <a:gd name="connsiteX17" fmla="*/ 6868261 w 7716293"/>
                    <a:gd name="connsiteY17" fmla="*/ 1887794 h 5862484"/>
                    <a:gd name="connsiteX18" fmla="*/ 7384454 w 7716293"/>
                    <a:gd name="connsiteY18" fmla="*/ 1349478 h 5862484"/>
                    <a:gd name="connsiteX19" fmla="*/ 7561435 w 7716293"/>
                    <a:gd name="connsiteY19" fmla="*/ 1187245 h 5862484"/>
                    <a:gd name="connsiteX20" fmla="*/ 7716293 w 7716293"/>
                    <a:gd name="connsiteY20" fmla="*/ 1327355 h 5862484"/>
                    <a:gd name="connsiteX21" fmla="*/ 7716293 w 7716293"/>
                    <a:gd name="connsiteY21" fmla="*/ 5176684 h 5862484"/>
                    <a:gd name="connsiteX22" fmla="*/ 6514300 w 7716293"/>
                    <a:gd name="connsiteY22" fmla="*/ 4815349 h 5862484"/>
                    <a:gd name="connsiteX23" fmla="*/ 6234080 w 7716293"/>
                    <a:gd name="connsiteY23" fmla="*/ 4572000 h 5862484"/>
                    <a:gd name="connsiteX24" fmla="*/ 5968609 w 7716293"/>
                    <a:gd name="connsiteY24" fmla="*/ 4623620 h 5862484"/>
                    <a:gd name="connsiteX25" fmla="*/ 6101345 w 7716293"/>
                    <a:gd name="connsiteY25" fmla="*/ 5324168 h 5862484"/>
                    <a:gd name="connsiteX26" fmla="*/ 6064474 w 7716293"/>
                    <a:gd name="connsiteY26" fmla="*/ 5707626 h 5862484"/>
                    <a:gd name="connsiteX27" fmla="*/ 5850622 w 7716293"/>
                    <a:gd name="connsiteY27" fmla="*/ 5766620 h 5862484"/>
                    <a:gd name="connsiteX28" fmla="*/ 3336022 w 7716293"/>
                    <a:gd name="connsiteY28" fmla="*/ 5766620 h 5862484"/>
                    <a:gd name="connsiteX29" fmla="*/ 3328648 w 7716293"/>
                    <a:gd name="connsiteY29" fmla="*/ 5862484 h 5862484"/>
                    <a:gd name="connsiteX30" fmla="*/ 3667861 w 7716293"/>
                    <a:gd name="connsiteY30" fmla="*/ 5220929 h 5862484"/>
                    <a:gd name="connsiteX31" fmla="*/ 3630990 w 7716293"/>
                    <a:gd name="connsiteY31" fmla="*/ 4608871 h 5862484"/>
                    <a:gd name="connsiteX32" fmla="*/ 2414248 w 7716293"/>
                    <a:gd name="connsiteY32" fmla="*/ 5051323 h 5862484"/>
                    <a:gd name="connsiteX33" fmla="*/ 1735822 w 7716293"/>
                    <a:gd name="connsiteY33" fmla="*/ 5316794 h 5862484"/>
                    <a:gd name="connsiteX34" fmla="*/ 1728448 w 7716293"/>
                    <a:gd name="connsiteY34" fmla="*/ 5781368 h 5862484"/>
                    <a:gd name="connsiteX35" fmla="*/ 769803 w 7716293"/>
                    <a:gd name="connsiteY35" fmla="*/ 5759245 h 5862484"/>
                    <a:gd name="connsiteX36" fmla="*/ 393719 w 7716293"/>
                    <a:gd name="connsiteY36" fmla="*/ 5191433 h 5862484"/>
                    <a:gd name="connsiteX37" fmla="*/ 467461 w 7716293"/>
                    <a:gd name="connsiteY37" fmla="*/ 4129549 h 5862484"/>
                    <a:gd name="connsiteX38" fmla="*/ 20393 w 7716293"/>
                    <a:gd name="connsiteY38" fmla="*/ 4145451 h 5862484"/>
                    <a:gd name="connsiteX39" fmla="*/ 0 w 7716293"/>
                    <a:gd name="connsiteY39" fmla="*/ 724455 h 5862484"/>
                    <a:gd name="connsiteX0" fmla="*/ 51746 w 7735656"/>
                    <a:gd name="connsiteY0" fmla="*/ 722671 h 5862484"/>
                    <a:gd name="connsiteX1" fmla="*/ 1202121 w 7735656"/>
                    <a:gd name="connsiteY1" fmla="*/ 2013155 h 5862484"/>
                    <a:gd name="connsiteX2" fmla="*/ 1917417 w 7735656"/>
                    <a:gd name="connsiteY2" fmla="*/ 1364226 h 5862484"/>
                    <a:gd name="connsiteX3" fmla="*/ 1976411 w 7735656"/>
                    <a:gd name="connsiteY3" fmla="*/ 1312607 h 5862484"/>
                    <a:gd name="connsiteX4" fmla="*/ 2005908 w 7735656"/>
                    <a:gd name="connsiteY4" fmla="*/ 1290484 h 5862484"/>
                    <a:gd name="connsiteX5" fmla="*/ 3436501 w 7735656"/>
                    <a:gd name="connsiteY5" fmla="*/ 250723 h 5862484"/>
                    <a:gd name="connsiteX6" fmla="*/ 3443875 w 7735656"/>
                    <a:gd name="connsiteY6" fmla="*/ 0 h 5862484"/>
                    <a:gd name="connsiteX7" fmla="*/ 3510243 w 7735656"/>
                    <a:gd name="connsiteY7" fmla="*/ 0 h 5862484"/>
                    <a:gd name="connsiteX8" fmla="*/ 5007204 w 7735656"/>
                    <a:gd name="connsiteY8" fmla="*/ 22123 h 5862484"/>
                    <a:gd name="connsiteX9" fmla="*/ 5221056 w 7735656"/>
                    <a:gd name="connsiteY9" fmla="*/ 361336 h 5862484"/>
                    <a:gd name="connsiteX10" fmla="*/ 5943727 w 7735656"/>
                    <a:gd name="connsiteY10" fmla="*/ 523568 h 5862484"/>
                    <a:gd name="connsiteX11" fmla="*/ 6113333 w 7735656"/>
                    <a:gd name="connsiteY11" fmla="*/ 752168 h 5862484"/>
                    <a:gd name="connsiteX12" fmla="*/ 6253443 w 7735656"/>
                    <a:gd name="connsiteY12" fmla="*/ 1275736 h 5862484"/>
                    <a:gd name="connsiteX13" fmla="*/ 5995346 w 7735656"/>
                    <a:gd name="connsiteY13" fmla="*/ 1415845 h 5862484"/>
                    <a:gd name="connsiteX14" fmla="*/ 5715127 w 7735656"/>
                    <a:gd name="connsiteY14" fmla="*/ 1666568 h 5862484"/>
                    <a:gd name="connsiteX15" fmla="*/ 5921604 w 7735656"/>
                    <a:gd name="connsiteY15" fmla="*/ 1968910 h 5862484"/>
                    <a:gd name="connsiteX16" fmla="*/ 6445172 w 7735656"/>
                    <a:gd name="connsiteY16" fmla="*/ 2300749 h 5862484"/>
                    <a:gd name="connsiteX17" fmla="*/ 6887624 w 7735656"/>
                    <a:gd name="connsiteY17" fmla="*/ 1887794 h 5862484"/>
                    <a:gd name="connsiteX18" fmla="*/ 7403817 w 7735656"/>
                    <a:gd name="connsiteY18" fmla="*/ 1349478 h 5862484"/>
                    <a:gd name="connsiteX19" fmla="*/ 7580798 w 7735656"/>
                    <a:gd name="connsiteY19" fmla="*/ 1187245 h 5862484"/>
                    <a:gd name="connsiteX20" fmla="*/ 7735656 w 7735656"/>
                    <a:gd name="connsiteY20" fmla="*/ 1327355 h 5862484"/>
                    <a:gd name="connsiteX21" fmla="*/ 7735656 w 7735656"/>
                    <a:gd name="connsiteY21" fmla="*/ 5176684 h 5862484"/>
                    <a:gd name="connsiteX22" fmla="*/ 6533663 w 7735656"/>
                    <a:gd name="connsiteY22" fmla="*/ 4815349 h 5862484"/>
                    <a:gd name="connsiteX23" fmla="*/ 6253443 w 7735656"/>
                    <a:gd name="connsiteY23" fmla="*/ 4572000 h 5862484"/>
                    <a:gd name="connsiteX24" fmla="*/ 5987972 w 7735656"/>
                    <a:gd name="connsiteY24" fmla="*/ 4623620 h 5862484"/>
                    <a:gd name="connsiteX25" fmla="*/ 6120708 w 7735656"/>
                    <a:gd name="connsiteY25" fmla="*/ 5324168 h 5862484"/>
                    <a:gd name="connsiteX26" fmla="*/ 6083837 w 7735656"/>
                    <a:gd name="connsiteY26" fmla="*/ 5707626 h 5862484"/>
                    <a:gd name="connsiteX27" fmla="*/ 5869985 w 7735656"/>
                    <a:gd name="connsiteY27" fmla="*/ 5766620 h 5862484"/>
                    <a:gd name="connsiteX28" fmla="*/ 3355385 w 7735656"/>
                    <a:gd name="connsiteY28" fmla="*/ 5766620 h 5862484"/>
                    <a:gd name="connsiteX29" fmla="*/ 3348011 w 7735656"/>
                    <a:gd name="connsiteY29" fmla="*/ 5862484 h 5862484"/>
                    <a:gd name="connsiteX30" fmla="*/ 3687224 w 7735656"/>
                    <a:gd name="connsiteY30" fmla="*/ 5220929 h 5862484"/>
                    <a:gd name="connsiteX31" fmla="*/ 3650353 w 7735656"/>
                    <a:gd name="connsiteY31" fmla="*/ 4608871 h 5862484"/>
                    <a:gd name="connsiteX32" fmla="*/ 2433611 w 7735656"/>
                    <a:gd name="connsiteY32" fmla="*/ 5051323 h 5862484"/>
                    <a:gd name="connsiteX33" fmla="*/ 1755185 w 7735656"/>
                    <a:gd name="connsiteY33" fmla="*/ 5316794 h 5862484"/>
                    <a:gd name="connsiteX34" fmla="*/ 1747811 w 7735656"/>
                    <a:gd name="connsiteY34" fmla="*/ 5781368 h 5862484"/>
                    <a:gd name="connsiteX35" fmla="*/ 789166 w 7735656"/>
                    <a:gd name="connsiteY35" fmla="*/ 5759245 h 5862484"/>
                    <a:gd name="connsiteX36" fmla="*/ 413082 w 7735656"/>
                    <a:gd name="connsiteY36" fmla="*/ 5191433 h 5862484"/>
                    <a:gd name="connsiteX37" fmla="*/ 486824 w 7735656"/>
                    <a:gd name="connsiteY37" fmla="*/ 4129549 h 5862484"/>
                    <a:gd name="connsiteX38" fmla="*/ 0 w 7735656"/>
                    <a:gd name="connsiteY38" fmla="*/ 4121597 h 5862484"/>
                    <a:gd name="connsiteX39" fmla="*/ 19363 w 7735656"/>
                    <a:gd name="connsiteY39" fmla="*/ 724455 h 5862484"/>
                    <a:gd name="connsiteX0" fmla="*/ 72139 w 7756049"/>
                    <a:gd name="connsiteY0" fmla="*/ 722671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93558 w 7756049"/>
                    <a:gd name="connsiteY0" fmla="*/ 833989 h 5862484"/>
                    <a:gd name="connsiteX1" fmla="*/ 1222514 w 7756049"/>
                    <a:gd name="connsiteY1" fmla="*/ 2013155 h 5862484"/>
                    <a:gd name="connsiteX2" fmla="*/ 1937810 w 7756049"/>
                    <a:gd name="connsiteY2" fmla="*/ 1364226 h 5862484"/>
                    <a:gd name="connsiteX3" fmla="*/ 1996804 w 7756049"/>
                    <a:gd name="connsiteY3" fmla="*/ 1312607 h 5862484"/>
                    <a:gd name="connsiteX4" fmla="*/ 2026301 w 7756049"/>
                    <a:gd name="connsiteY4" fmla="*/ 1290484 h 5862484"/>
                    <a:gd name="connsiteX5" fmla="*/ 3456894 w 7756049"/>
                    <a:gd name="connsiteY5" fmla="*/ 250723 h 5862484"/>
                    <a:gd name="connsiteX6" fmla="*/ 3464268 w 7756049"/>
                    <a:gd name="connsiteY6" fmla="*/ 0 h 5862484"/>
                    <a:gd name="connsiteX7" fmla="*/ 3530636 w 7756049"/>
                    <a:gd name="connsiteY7" fmla="*/ 0 h 5862484"/>
                    <a:gd name="connsiteX8" fmla="*/ 5027597 w 7756049"/>
                    <a:gd name="connsiteY8" fmla="*/ 22123 h 5862484"/>
                    <a:gd name="connsiteX9" fmla="*/ 5241449 w 7756049"/>
                    <a:gd name="connsiteY9" fmla="*/ 361336 h 5862484"/>
                    <a:gd name="connsiteX10" fmla="*/ 5964120 w 7756049"/>
                    <a:gd name="connsiteY10" fmla="*/ 523568 h 5862484"/>
                    <a:gd name="connsiteX11" fmla="*/ 6133726 w 7756049"/>
                    <a:gd name="connsiteY11" fmla="*/ 752168 h 5862484"/>
                    <a:gd name="connsiteX12" fmla="*/ 6273836 w 7756049"/>
                    <a:gd name="connsiteY12" fmla="*/ 1275736 h 5862484"/>
                    <a:gd name="connsiteX13" fmla="*/ 6015739 w 7756049"/>
                    <a:gd name="connsiteY13" fmla="*/ 1415845 h 5862484"/>
                    <a:gd name="connsiteX14" fmla="*/ 5735520 w 7756049"/>
                    <a:gd name="connsiteY14" fmla="*/ 1666568 h 5862484"/>
                    <a:gd name="connsiteX15" fmla="*/ 5941997 w 7756049"/>
                    <a:gd name="connsiteY15" fmla="*/ 1968910 h 5862484"/>
                    <a:gd name="connsiteX16" fmla="*/ 6465565 w 7756049"/>
                    <a:gd name="connsiteY16" fmla="*/ 2300749 h 5862484"/>
                    <a:gd name="connsiteX17" fmla="*/ 6908017 w 7756049"/>
                    <a:gd name="connsiteY17" fmla="*/ 1887794 h 5862484"/>
                    <a:gd name="connsiteX18" fmla="*/ 7424210 w 7756049"/>
                    <a:gd name="connsiteY18" fmla="*/ 1349478 h 5862484"/>
                    <a:gd name="connsiteX19" fmla="*/ 7601191 w 7756049"/>
                    <a:gd name="connsiteY19" fmla="*/ 1187245 h 5862484"/>
                    <a:gd name="connsiteX20" fmla="*/ 7756049 w 7756049"/>
                    <a:gd name="connsiteY20" fmla="*/ 1327355 h 5862484"/>
                    <a:gd name="connsiteX21" fmla="*/ 7756049 w 7756049"/>
                    <a:gd name="connsiteY21" fmla="*/ 5176684 h 5862484"/>
                    <a:gd name="connsiteX22" fmla="*/ 6554056 w 7756049"/>
                    <a:gd name="connsiteY22" fmla="*/ 4815349 h 5862484"/>
                    <a:gd name="connsiteX23" fmla="*/ 6273836 w 7756049"/>
                    <a:gd name="connsiteY23" fmla="*/ 4572000 h 5862484"/>
                    <a:gd name="connsiteX24" fmla="*/ 6008365 w 7756049"/>
                    <a:gd name="connsiteY24" fmla="*/ 4623620 h 5862484"/>
                    <a:gd name="connsiteX25" fmla="*/ 6141101 w 7756049"/>
                    <a:gd name="connsiteY25" fmla="*/ 5324168 h 5862484"/>
                    <a:gd name="connsiteX26" fmla="*/ 6104230 w 7756049"/>
                    <a:gd name="connsiteY26" fmla="*/ 5707626 h 5862484"/>
                    <a:gd name="connsiteX27" fmla="*/ 5890378 w 7756049"/>
                    <a:gd name="connsiteY27" fmla="*/ 5766620 h 5862484"/>
                    <a:gd name="connsiteX28" fmla="*/ 3375778 w 7756049"/>
                    <a:gd name="connsiteY28" fmla="*/ 5766620 h 5862484"/>
                    <a:gd name="connsiteX29" fmla="*/ 3368404 w 7756049"/>
                    <a:gd name="connsiteY29" fmla="*/ 5862484 h 5862484"/>
                    <a:gd name="connsiteX30" fmla="*/ 3707617 w 7756049"/>
                    <a:gd name="connsiteY30" fmla="*/ 5220929 h 5862484"/>
                    <a:gd name="connsiteX31" fmla="*/ 3670746 w 7756049"/>
                    <a:gd name="connsiteY31" fmla="*/ 4608871 h 5862484"/>
                    <a:gd name="connsiteX32" fmla="*/ 2454004 w 7756049"/>
                    <a:gd name="connsiteY32" fmla="*/ 5051323 h 5862484"/>
                    <a:gd name="connsiteX33" fmla="*/ 1775578 w 7756049"/>
                    <a:gd name="connsiteY33" fmla="*/ 5316794 h 5862484"/>
                    <a:gd name="connsiteX34" fmla="*/ 1768204 w 7756049"/>
                    <a:gd name="connsiteY34" fmla="*/ 5781368 h 5862484"/>
                    <a:gd name="connsiteX35" fmla="*/ 809559 w 7756049"/>
                    <a:gd name="connsiteY35" fmla="*/ 5759245 h 5862484"/>
                    <a:gd name="connsiteX36" fmla="*/ 433475 w 7756049"/>
                    <a:gd name="connsiteY36" fmla="*/ 5191433 h 5862484"/>
                    <a:gd name="connsiteX37" fmla="*/ 507217 w 7756049"/>
                    <a:gd name="connsiteY37" fmla="*/ 4129549 h 5862484"/>
                    <a:gd name="connsiteX38" fmla="*/ 20393 w 7756049"/>
                    <a:gd name="connsiteY38" fmla="*/ 4121597 h 5862484"/>
                    <a:gd name="connsiteX39" fmla="*/ 0 w 7756049"/>
                    <a:gd name="connsiteY39" fmla="*/ 740358 h 5862484"/>
                    <a:gd name="connsiteX0" fmla="*/ 485607 w 7748098"/>
                    <a:gd name="connsiteY0" fmla="*/ 833989 h 5862484"/>
                    <a:gd name="connsiteX1" fmla="*/ 1214563 w 7748098"/>
                    <a:gd name="connsiteY1" fmla="*/ 2013155 h 5862484"/>
                    <a:gd name="connsiteX2" fmla="*/ 1929859 w 7748098"/>
                    <a:gd name="connsiteY2" fmla="*/ 1364226 h 5862484"/>
                    <a:gd name="connsiteX3" fmla="*/ 1988853 w 7748098"/>
                    <a:gd name="connsiteY3" fmla="*/ 1312607 h 5862484"/>
                    <a:gd name="connsiteX4" fmla="*/ 2018350 w 7748098"/>
                    <a:gd name="connsiteY4" fmla="*/ 1290484 h 5862484"/>
                    <a:gd name="connsiteX5" fmla="*/ 3448943 w 7748098"/>
                    <a:gd name="connsiteY5" fmla="*/ 250723 h 5862484"/>
                    <a:gd name="connsiteX6" fmla="*/ 3456317 w 7748098"/>
                    <a:gd name="connsiteY6" fmla="*/ 0 h 5862484"/>
                    <a:gd name="connsiteX7" fmla="*/ 3522685 w 7748098"/>
                    <a:gd name="connsiteY7" fmla="*/ 0 h 5862484"/>
                    <a:gd name="connsiteX8" fmla="*/ 5019646 w 7748098"/>
                    <a:gd name="connsiteY8" fmla="*/ 22123 h 5862484"/>
                    <a:gd name="connsiteX9" fmla="*/ 5233498 w 7748098"/>
                    <a:gd name="connsiteY9" fmla="*/ 361336 h 5862484"/>
                    <a:gd name="connsiteX10" fmla="*/ 5956169 w 7748098"/>
                    <a:gd name="connsiteY10" fmla="*/ 523568 h 5862484"/>
                    <a:gd name="connsiteX11" fmla="*/ 6125775 w 7748098"/>
                    <a:gd name="connsiteY11" fmla="*/ 752168 h 5862484"/>
                    <a:gd name="connsiteX12" fmla="*/ 6265885 w 7748098"/>
                    <a:gd name="connsiteY12" fmla="*/ 1275736 h 5862484"/>
                    <a:gd name="connsiteX13" fmla="*/ 6007788 w 7748098"/>
                    <a:gd name="connsiteY13" fmla="*/ 1415845 h 5862484"/>
                    <a:gd name="connsiteX14" fmla="*/ 5727569 w 7748098"/>
                    <a:gd name="connsiteY14" fmla="*/ 1666568 h 5862484"/>
                    <a:gd name="connsiteX15" fmla="*/ 5934046 w 7748098"/>
                    <a:gd name="connsiteY15" fmla="*/ 1968910 h 5862484"/>
                    <a:gd name="connsiteX16" fmla="*/ 6457614 w 7748098"/>
                    <a:gd name="connsiteY16" fmla="*/ 2300749 h 5862484"/>
                    <a:gd name="connsiteX17" fmla="*/ 6900066 w 7748098"/>
                    <a:gd name="connsiteY17" fmla="*/ 1887794 h 5862484"/>
                    <a:gd name="connsiteX18" fmla="*/ 7416259 w 7748098"/>
                    <a:gd name="connsiteY18" fmla="*/ 1349478 h 5862484"/>
                    <a:gd name="connsiteX19" fmla="*/ 7593240 w 7748098"/>
                    <a:gd name="connsiteY19" fmla="*/ 1187245 h 5862484"/>
                    <a:gd name="connsiteX20" fmla="*/ 7748098 w 7748098"/>
                    <a:gd name="connsiteY20" fmla="*/ 1327355 h 5862484"/>
                    <a:gd name="connsiteX21" fmla="*/ 7748098 w 7748098"/>
                    <a:gd name="connsiteY21" fmla="*/ 5176684 h 5862484"/>
                    <a:gd name="connsiteX22" fmla="*/ 6546105 w 7748098"/>
                    <a:gd name="connsiteY22" fmla="*/ 4815349 h 5862484"/>
                    <a:gd name="connsiteX23" fmla="*/ 6265885 w 7748098"/>
                    <a:gd name="connsiteY23" fmla="*/ 4572000 h 5862484"/>
                    <a:gd name="connsiteX24" fmla="*/ 6000414 w 7748098"/>
                    <a:gd name="connsiteY24" fmla="*/ 4623620 h 5862484"/>
                    <a:gd name="connsiteX25" fmla="*/ 6133150 w 7748098"/>
                    <a:gd name="connsiteY25" fmla="*/ 5324168 h 5862484"/>
                    <a:gd name="connsiteX26" fmla="*/ 6096279 w 7748098"/>
                    <a:gd name="connsiteY26" fmla="*/ 5707626 h 5862484"/>
                    <a:gd name="connsiteX27" fmla="*/ 5882427 w 7748098"/>
                    <a:gd name="connsiteY27" fmla="*/ 5766620 h 5862484"/>
                    <a:gd name="connsiteX28" fmla="*/ 3367827 w 7748098"/>
                    <a:gd name="connsiteY28" fmla="*/ 5766620 h 5862484"/>
                    <a:gd name="connsiteX29" fmla="*/ 3360453 w 7748098"/>
                    <a:gd name="connsiteY29" fmla="*/ 5862484 h 5862484"/>
                    <a:gd name="connsiteX30" fmla="*/ 3699666 w 7748098"/>
                    <a:gd name="connsiteY30" fmla="*/ 5220929 h 5862484"/>
                    <a:gd name="connsiteX31" fmla="*/ 3662795 w 7748098"/>
                    <a:gd name="connsiteY31" fmla="*/ 4608871 h 5862484"/>
                    <a:gd name="connsiteX32" fmla="*/ 2446053 w 7748098"/>
                    <a:gd name="connsiteY32" fmla="*/ 5051323 h 5862484"/>
                    <a:gd name="connsiteX33" fmla="*/ 1767627 w 7748098"/>
                    <a:gd name="connsiteY33" fmla="*/ 5316794 h 5862484"/>
                    <a:gd name="connsiteX34" fmla="*/ 1760253 w 7748098"/>
                    <a:gd name="connsiteY34" fmla="*/ 5781368 h 5862484"/>
                    <a:gd name="connsiteX35" fmla="*/ 801608 w 7748098"/>
                    <a:gd name="connsiteY35" fmla="*/ 5759245 h 5862484"/>
                    <a:gd name="connsiteX36" fmla="*/ 425524 w 7748098"/>
                    <a:gd name="connsiteY36" fmla="*/ 5191433 h 5862484"/>
                    <a:gd name="connsiteX37" fmla="*/ 499266 w 7748098"/>
                    <a:gd name="connsiteY37" fmla="*/ 4129549 h 5862484"/>
                    <a:gd name="connsiteX38" fmla="*/ 12442 w 7748098"/>
                    <a:gd name="connsiteY38" fmla="*/ 4121597 h 5862484"/>
                    <a:gd name="connsiteX39" fmla="*/ 0 w 774809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48098 w 7811708"/>
                    <a:gd name="connsiteY21" fmla="*/ 5176684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811708"/>
                    <a:gd name="connsiteY0" fmla="*/ 833989 h 5862484"/>
                    <a:gd name="connsiteX1" fmla="*/ 1214563 w 7811708"/>
                    <a:gd name="connsiteY1" fmla="*/ 2013155 h 5862484"/>
                    <a:gd name="connsiteX2" fmla="*/ 1929859 w 7811708"/>
                    <a:gd name="connsiteY2" fmla="*/ 1364226 h 5862484"/>
                    <a:gd name="connsiteX3" fmla="*/ 1988853 w 7811708"/>
                    <a:gd name="connsiteY3" fmla="*/ 1312607 h 5862484"/>
                    <a:gd name="connsiteX4" fmla="*/ 2018350 w 7811708"/>
                    <a:gd name="connsiteY4" fmla="*/ 1290484 h 5862484"/>
                    <a:gd name="connsiteX5" fmla="*/ 3448943 w 7811708"/>
                    <a:gd name="connsiteY5" fmla="*/ 250723 h 5862484"/>
                    <a:gd name="connsiteX6" fmla="*/ 3456317 w 7811708"/>
                    <a:gd name="connsiteY6" fmla="*/ 0 h 5862484"/>
                    <a:gd name="connsiteX7" fmla="*/ 3522685 w 7811708"/>
                    <a:gd name="connsiteY7" fmla="*/ 0 h 5862484"/>
                    <a:gd name="connsiteX8" fmla="*/ 5019646 w 7811708"/>
                    <a:gd name="connsiteY8" fmla="*/ 22123 h 5862484"/>
                    <a:gd name="connsiteX9" fmla="*/ 5233498 w 7811708"/>
                    <a:gd name="connsiteY9" fmla="*/ 361336 h 5862484"/>
                    <a:gd name="connsiteX10" fmla="*/ 5956169 w 7811708"/>
                    <a:gd name="connsiteY10" fmla="*/ 523568 h 5862484"/>
                    <a:gd name="connsiteX11" fmla="*/ 6125775 w 7811708"/>
                    <a:gd name="connsiteY11" fmla="*/ 752168 h 5862484"/>
                    <a:gd name="connsiteX12" fmla="*/ 6265885 w 7811708"/>
                    <a:gd name="connsiteY12" fmla="*/ 1275736 h 5862484"/>
                    <a:gd name="connsiteX13" fmla="*/ 6007788 w 7811708"/>
                    <a:gd name="connsiteY13" fmla="*/ 1415845 h 5862484"/>
                    <a:gd name="connsiteX14" fmla="*/ 5727569 w 7811708"/>
                    <a:gd name="connsiteY14" fmla="*/ 1666568 h 5862484"/>
                    <a:gd name="connsiteX15" fmla="*/ 5934046 w 7811708"/>
                    <a:gd name="connsiteY15" fmla="*/ 1968910 h 5862484"/>
                    <a:gd name="connsiteX16" fmla="*/ 6457614 w 7811708"/>
                    <a:gd name="connsiteY16" fmla="*/ 2300749 h 5862484"/>
                    <a:gd name="connsiteX17" fmla="*/ 6900066 w 7811708"/>
                    <a:gd name="connsiteY17" fmla="*/ 1887794 h 5862484"/>
                    <a:gd name="connsiteX18" fmla="*/ 7416259 w 7811708"/>
                    <a:gd name="connsiteY18" fmla="*/ 1349478 h 5862484"/>
                    <a:gd name="connsiteX19" fmla="*/ 7593240 w 7811708"/>
                    <a:gd name="connsiteY19" fmla="*/ 1187245 h 5862484"/>
                    <a:gd name="connsiteX20" fmla="*/ 7811708 w 7811708"/>
                    <a:gd name="connsiteY20" fmla="*/ 1343258 h 5862484"/>
                    <a:gd name="connsiteX21" fmla="*/ 7764001 w 7811708"/>
                    <a:gd name="connsiteY21" fmla="*/ 5168733 h 5862484"/>
                    <a:gd name="connsiteX22" fmla="*/ 6546105 w 7811708"/>
                    <a:gd name="connsiteY22" fmla="*/ 4815349 h 5862484"/>
                    <a:gd name="connsiteX23" fmla="*/ 6265885 w 7811708"/>
                    <a:gd name="connsiteY23" fmla="*/ 4572000 h 5862484"/>
                    <a:gd name="connsiteX24" fmla="*/ 6000414 w 7811708"/>
                    <a:gd name="connsiteY24" fmla="*/ 4623620 h 5862484"/>
                    <a:gd name="connsiteX25" fmla="*/ 6133150 w 7811708"/>
                    <a:gd name="connsiteY25" fmla="*/ 5324168 h 5862484"/>
                    <a:gd name="connsiteX26" fmla="*/ 6096279 w 7811708"/>
                    <a:gd name="connsiteY26" fmla="*/ 5707626 h 5862484"/>
                    <a:gd name="connsiteX27" fmla="*/ 5882427 w 7811708"/>
                    <a:gd name="connsiteY27" fmla="*/ 5766620 h 5862484"/>
                    <a:gd name="connsiteX28" fmla="*/ 3367827 w 7811708"/>
                    <a:gd name="connsiteY28" fmla="*/ 5766620 h 5862484"/>
                    <a:gd name="connsiteX29" fmla="*/ 3360453 w 7811708"/>
                    <a:gd name="connsiteY29" fmla="*/ 5862484 h 5862484"/>
                    <a:gd name="connsiteX30" fmla="*/ 3699666 w 7811708"/>
                    <a:gd name="connsiteY30" fmla="*/ 5220929 h 5862484"/>
                    <a:gd name="connsiteX31" fmla="*/ 3662795 w 7811708"/>
                    <a:gd name="connsiteY31" fmla="*/ 4608871 h 5862484"/>
                    <a:gd name="connsiteX32" fmla="*/ 2446053 w 7811708"/>
                    <a:gd name="connsiteY32" fmla="*/ 5051323 h 5862484"/>
                    <a:gd name="connsiteX33" fmla="*/ 1767627 w 7811708"/>
                    <a:gd name="connsiteY33" fmla="*/ 5316794 h 5862484"/>
                    <a:gd name="connsiteX34" fmla="*/ 1760253 w 7811708"/>
                    <a:gd name="connsiteY34" fmla="*/ 5781368 h 5862484"/>
                    <a:gd name="connsiteX35" fmla="*/ 801608 w 7811708"/>
                    <a:gd name="connsiteY35" fmla="*/ 5759245 h 5862484"/>
                    <a:gd name="connsiteX36" fmla="*/ 425524 w 7811708"/>
                    <a:gd name="connsiteY36" fmla="*/ 5191433 h 5862484"/>
                    <a:gd name="connsiteX37" fmla="*/ 499266 w 7811708"/>
                    <a:gd name="connsiteY37" fmla="*/ 4129549 h 5862484"/>
                    <a:gd name="connsiteX38" fmla="*/ 12442 w 7811708"/>
                    <a:gd name="connsiteY38" fmla="*/ 4121597 h 5862484"/>
                    <a:gd name="connsiteX39" fmla="*/ 0 w 7811708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929859 w 7779902"/>
                    <a:gd name="connsiteY2" fmla="*/ 1364226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8350 w 7779902"/>
                    <a:gd name="connsiteY4" fmla="*/ 1290484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988853 w 7779902"/>
                    <a:gd name="connsiteY3" fmla="*/ 131260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2010398 w 7779902"/>
                    <a:gd name="connsiteY4" fmla="*/ 1147361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79902"/>
                    <a:gd name="connsiteY0" fmla="*/ 833989 h 5862484"/>
                    <a:gd name="connsiteX1" fmla="*/ 1214563 w 7779902"/>
                    <a:gd name="connsiteY1" fmla="*/ 2013155 h 5862484"/>
                    <a:gd name="connsiteX2" fmla="*/ 1540245 w 7779902"/>
                    <a:gd name="connsiteY2" fmla="*/ 1618667 h 5862484"/>
                    <a:gd name="connsiteX3" fmla="*/ 1829827 w 7779902"/>
                    <a:gd name="connsiteY3" fmla="*/ 1193337 h 5862484"/>
                    <a:gd name="connsiteX4" fmla="*/ 1954739 w 7779902"/>
                    <a:gd name="connsiteY4" fmla="*/ 1115556 h 5862484"/>
                    <a:gd name="connsiteX5" fmla="*/ 3448943 w 7779902"/>
                    <a:gd name="connsiteY5" fmla="*/ 250723 h 5862484"/>
                    <a:gd name="connsiteX6" fmla="*/ 3456317 w 7779902"/>
                    <a:gd name="connsiteY6" fmla="*/ 0 h 5862484"/>
                    <a:gd name="connsiteX7" fmla="*/ 3522685 w 7779902"/>
                    <a:gd name="connsiteY7" fmla="*/ 0 h 5862484"/>
                    <a:gd name="connsiteX8" fmla="*/ 5019646 w 7779902"/>
                    <a:gd name="connsiteY8" fmla="*/ 22123 h 5862484"/>
                    <a:gd name="connsiteX9" fmla="*/ 5233498 w 7779902"/>
                    <a:gd name="connsiteY9" fmla="*/ 361336 h 5862484"/>
                    <a:gd name="connsiteX10" fmla="*/ 5956169 w 7779902"/>
                    <a:gd name="connsiteY10" fmla="*/ 523568 h 5862484"/>
                    <a:gd name="connsiteX11" fmla="*/ 6125775 w 7779902"/>
                    <a:gd name="connsiteY11" fmla="*/ 752168 h 5862484"/>
                    <a:gd name="connsiteX12" fmla="*/ 6265885 w 7779902"/>
                    <a:gd name="connsiteY12" fmla="*/ 1275736 h 5862484"/>
                    <a:gd name="connsiteX13" fmla="*/ 6007788 w 7779902"/>
                    <a:gd name="connsiteY13" fmla="*/ 1415845 h 5862484"/>
                    <a:gd name="connsiteX14" fmla="*/ 5727569 w 7779902"/>
                    <a:gd name="connsiteY14" fmla="*/ 1666568 h 5862484"/>
                    <a:gd name="connsiteX15" fmla="*/ 5934046 w 7779902"/>
                    <a:gd name="connsiteY15" fmla="*/ 1968910 h 5862484"/>
                    <a:gd name="connsiteX16" fmla="*/ 6457614 w 7779902"/>
                    <a:gd name="connsiteY16" fmla="*/ 2300749 h 5862484"/>
                    <a:gd name="connsiteX17" fmla="*/ 6900066 w 7779902"/>
                    <a:gd name="connsiteY17" fmla="*/ 1887794 h 5862484"/>
                    <a:gd name="connsiteX18" fmla="*/ 7416259 w 7779902"/>
                    <a:gd name="connsiteY18" fmla="*/ 1349478 h 5862484"/>
                    <a:gd name="connsiteX19" fmla="*/ 7593240 w 7779902"/>
                    <a:gd name="connsiteY19" fmla="*/ 1187245 h 5862484"/>
                    <a:gd name="connsiteX20" fmla="*/ 7779902 w 7779902"/>
                    <a:gd name="connsiteY20" fmla="*/ 1343258 h 5862484"/>
                    <a:gd name="connsiteX21" fmla="*/ 7764001 w 7779902"/>
                    <a:gd name="connsiteY21" fmla="*/ 5168733 h 5862484"/>
                    <a:gd name="connsiteX22" fmla="*/ 6546105 w 7779902"/>
                    <a:gd name="connsiteY22" fmla="*/ 4815349 h 5862484"/>
                    <a:gd name="connsiteX23" fmla="*/ 6265885 w 7779902"/>
                    <a:gd name="connsiteY23" fmla="*/ 4572000 h 5862484"/>
                    <a:gd name="connsiteX24" fmla="*/ 6000414 w 7779902"/>
                    <a:gd name="connsiteY24" fmla="*/ 4623620 h 5862484"/>
                    <a:gd name="connsiteX25" fmla="*/ 6133150 w 7779902"/>
                    <a:gd name="connsiteY25" fmla="*/ 5324168 h 5862484"/>
                    <a:gd name="connsiteX26" fmla="*/ 6096279 w 7779902"/>
                    <a:gd name="connsiteY26" fmla="*/ 5707626 h 5862484"/>
                    <a:gd name="connsiteX27" fmla="*/ 5882427 w 7779902"/>
                    <a:gd name="connsiteY27" fmla="*/ 5766620 h 5862484"/>
                    <a:gd name="connsiteX28" fmla="*/ 3367827 w 7779902"/>
                    <a:gd name="connsiteY28" fmla="*/ 5766620 h 5862484"/>
                    <a:gd name="connsiteX29" fmla="*/ 3360453 w 7779902"/>
                    <a:gd name="connsiteY29" fmla="*/ 5862484 h 5862484"/>
                    <a:gd name="connsiteX30" fmla="*/ 3699666 w 7779902"/>
                    <a:gd name="connsiteY30" fmla="*/ 5220929 h 5862484"/>
                    <a:gd name="connsiteX31" fmla="*/ 3662795 w 7779902"/>
                    <a:gd name="connsiteY31" fmla="*/ 4608871 h 5862484"/>
                    <a:gd name="connsiteX32" fmla="*/ 2446053 w 7779902"/>
                    <a:gd name="connsiteY32" fmla="*/ 5051323 h 5862484"/>
                    <a:gd name="connsiteX33" fmla="*/ 1767627 w 7779902"/>
                    <a:gd name="connsiteY33" fmla="*/ 5316794 h 5862484"/>
                    <a:gd name="connsiteX34" fmla="*/ 1760253 w 7779902"/>
                    <a:gd name="connsiteY34" fmla="*/ 5781368 h 5862484"/>
                    <a:gd name="connsiteX35" fmla="*/ 801608 w 7779902"/>
                    <a:gd name="connsiteY35" fmla="*/ 5759245 h 5862484"/>
                    <a:gd name="connsiteX36" fmla="*/ 425524 w 7779902"/>
                    <a:gd name="connsiteY36" fmla="*/ 5191433 h 5862484"/>
                    <a:gd name="connsiteX37" fmla="*/ 499266 w 7779902"/>
                    <a:gd name="connsiteY37" fmla="*/ 4129549 h 5862484"/>
                    <a:gd name="connsiteX38" fmla="*/ 12442 w 7779902"/>
                    <a:gd name="connsiteY38" fmla="*/ 4121597 h 5862484"/>
                    <a:gd name="connsiteX39" fmla="*/ 0 w 7779902"/>
                    <a:gd name="connsiteY39" fmla="*/ 947092 h 5862484"/>
                    <a:gd name="connsiteX0" fmla="*/ 485607 w 7783258"/>
                    <a:gd name="connsiteY0" fmla="*/ 833989 h 5862484"/>
                    <a:gd name="connsiteX1" fmla="*/ 1214563 w 7783258"/>
                    <a:gd name="connsiteY1" fmla="*/ 2013155 h 5862484"/>
                    <a:gd name="connsiteX2" fmla="*/ 1540245 w 7783258"/>
                    <a:gd name="connsiteY2" fmla="*/ 1618667 h 5862484"/>
                    <a:gd name="connsiteX3" fmla="*/ 1829827 w 7783258"/>
                    <a:gd name="connsiteY3" fmla="*/ 1193337 h 5862484"/>
                    <a:gd name="connsiteX4" fmla="*/ 1954739 w 7783258"/>
                    <a:gd name="connsiteY4" fmla="*/ 1115556 h 5862484"/>
                    <a:gd name="connsiteX5" fmla="*/ 3448943 w 7783258"/>
                    <a:gd name="connsiteY5" fmla="*/ 250723 h 5862484"/>
                    <a:gd name="connsiteX6" fmla="*/ 3456317 w 7783258"/>
                    <a:gd name="connsiteY6" fmla="*/ 0 h 5862484"/>
                    <a:gd name="connsiteX7" fmla="*/ 3522685 w 7783258"/>
                    <a:gd name="connsiteY7" fmla="*/ 0 h 5862484"/>
                    <a:gd name="connsiteX8" fmla="*/ 5019646 w 7783258"/>
                    <a:gd name="connsiteY8" fmla="*/ 22123 h 5862484"/>
                    <a:gd name="connsiteX9" fmla="*/ 5233498 w 7783258"/>
                    <a:gd name="connsiteY9" fmla="*/ 361336 h 5862484"/>
                    <a:gd name="connsiteX10" fmla="*/ 5956169 w 7783258"/>
                    <a:gd name="connsiteY10" fmla="*/ 523568 h 5862484"/>
                    <a:gd name="connsiteX11" fmla="*/ 6125775 w 7783258"/>
                    <a:gd name="connsiteY11" fmla="*/ 752168 h 5862484"/>
                    <a:gd name="connsiteX12" fmla="*/ 6265885 w 7783258"/>
                    <a:gd name="connsiteY12" fmla="*/ 1275736 h 5862484"/>
                    <a:gd name="connsiteX13" fmla="*/ 6007788 w 7783258"/>
                    <a:gd name="connsiteY13" fmla="*/ 1415845 h 5862484"/>
                    <a:gd name="connsiteX14" fmla="*/ 5727569 w 7783258"/>
                    <a:gd name="connsiteY14" fmla="*/ 1666568 h 5862484"/>
                    <a:gd name="connsiteX15" fmla="*/ 5934046 w 7783258"/>
                    <a:gd name="connsiteY15" fmla="*/ 1968910 h 5862484"/>
                    <a:gd name="connsiteX16" fmla="*/ 6457614 w 7783258"/>
                    <a:gd name="connsiteY16" fmla="*/ 2300749 h 5862484"/>
                    <a:gd name="connsiteX17" fmla="*/ 6900066 w 7783258"/>
                    <a:gd name="connsiteY17" fmla="*/ 1887794 h 5862484"/>
                    <a:gd name="connsiteX18" fmla="*/ 7416259 w 7783258"/>
                    <a:gd name="connsiteY18" fmla="*/ 1349478 h 5862484"/>
                    <a:gd name="connsiteX19" fmla="*/ 7593240 w 7783258"/>
                    <a:gd name="connsiteY19" fmla="*/ 1187245 h 5862484"/>
                    <a:gd name="connsiteX20" fmla="*/ 7779902 w 7783258"/>
                    <a:gd name="connsiteY20" fmla="*/ 1343258 h 5862484"/>
                    <a:gd name="connsiteX21" fmla="*/ 7781930 w 7783258"/>
                    <a:gd name="connsiteY21" fmla="*/ 5168733 h 5862484"/>
                    <a:gd name="connsiteX22" fmla="*/ 6546105 w 7783258"/>
                    <a:gd name="connsiteY22" fmla="*/ 4815349 h 5862484"/>
                    <a:gd name="connsiteX23" fmla="*/ 6265885 w 7783258"/>
                    <a:gd name="connsiteY23" fmla="*/ 4572000 h 5862484"/>
                    <a:gd name="connsiteX24" fmla="*/ 6000414 w 7783258"/>
                    <a:gd name="connsiteY24" fmla="*/ 4623620 h 5862484"/>
                    <a:gd name="connsiteX25" fmla="*/ 6133150 w 7783258"/>
                    <a:gd name="connsiteY25" fmla="*/ 5324168 h 5862484"/>
                    <a:gd name="connsiteX26" fmla="*/ 6096279 w 7783258"/>
                    <a:gd name="connsiteY26" fmla="*/ 5707626 h 5862484"/>
                    <a:gd name="connsiteX27" fmla="*/ 5882427 w 7783258"/>
                    <a:gd name="connsiteY27" fmla="*/ 5766620 h 5862484"/>
                    <a:gd name="connsiteX28" fmla="*/ 3367827 w 7783258"/>
                    <a:gd name="connsiteY28" fmla="*/ 5766620 h 5862484"/>
                    <a:gd name="connsiteX29" fmla="*/ 3360453 w 7783258"/>
                    <a:gd name="connsiteY29" fmla="*/ 5862484 h 5862484"/>
                    <a:gd name="connsiteX30" fmla="*/ 3699666 w 7783258"/>
                    <a:gd name="connsiteY30" fmla="*/ 5220929 h 5862484"/>
                    <a:gd name="connsiteX31" fmla="*/ 3662795 w 7783258"/>
                    <a:gd name="connsiteY31" fmla="*/ 4608871 h 5862484"/>
                    <a:gd name="connsiteX32" fmla="*/ 2446053 w 7783258"/>
                    <a:gd name="connsiteY32" fmla="*/ 5051323 h 5862484"/>
                    <a:gd name="connsiteX33" fmla="*/ 1767627 w 7783258"/>
                    <a:gd name="connsiteY33" fmla="*/ 5316794 h 5862484"/>
                    <a:gd name="connsiteX34" fmla="*/ 1760253 w 7783258"/>
                    <a:gd name="connsiteY34" fmla="*/ 5781368 h 5862484"/>
                    <a:gd name="connsiteX35" fmla="*/ 801608 w 7783258"/>
                    <a:gd name="connsiteY35" fmla="*/ 5759245 h 5862484"/>
                    <a:gd name="connsiteX36" fmla="*/ 425524 w 7783258"/>
                    <a:gd name="connsiteY36" fmla="*/ 5191433 h 5862484"/>
                    <a:gd name="connsiteX37" fmla="*/ 499266 w 7783258"/>
                    <a:gd name="connsiteY37" fmla="*/ 4129549 h 5862484"/>
                    <a:gd name="connsiteX38" fmla="*/ 12442 w 7783258"/>
                    <a:gd name="connsiteY38" fmla="*/ 4121597 h 5862484"/>
                    <a:gd name="connsiteX39" fmla="*/ 0 w 7783258"/>
                    <a:gd name="connsiteY39" fmla="*/ 947092 h 58624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7783258" h="5862484">
                      <a:moveTo>
                        <a:pt x="485607" y="833989"/>
                      </a:moveTo>
                      <a:lnTo>
                        <a:pt x="1214563" y="2013155"/>
                      </a:lnTo>
                      <a:lnTo>
                        <a:pt x="1540245" y="1618667"/>
                      </a:lnTo>
                      <a:cubicBezTo>
                        <a:pt x="1559910" y="1601461"/>
                        <a:pt x="1760745" y="1277189"/>
                        <a:pt x="1829827" y="1193337"/>
                      </a:cubicBezTo>
                      <a:cubicBezTo>
                        <a:pt x="1898909" y="1109485"/>
                        <a:pt x="1684886" y="1272658"/>
                        <a:pt x="1954739" y="1115556"/>
                      </a:cubicBezTo>
                      <a:cubicBezTo>
                        <a:pt x="2224592" y="958454"/>
                        <a:pt x="2969428" y="549602"/>
                        <a:pt x="3448943" y="250723"/>
                      </a:cubicBezTo>
                      <a:lnTo>
                        <a:pt x="3456317" y="0"/>
                      </a:lnTo>
                      <a:lnTo>
                        <a:pt x="3522685" y="0"/>
                      </a:lnTo>
                      <a:lnTo>
                        <a:pt x="5019646" y="22123"/>
                      </a:lnTo>
                      <a:lnTo>
                        <a:pt x="5233498" y="361336"/>
                      </a:lnTo>
                      <a:lnTo>
                        <a:pt x="5956169" y="523568"/>
                      </a:lnTo>
                      <a:lnTo>
                        <a:pt x="6125775" y="752168"/>
                      </a:lnTo>
                      <a:lnTo>
                        <a:pt x="6265885" y="1275736"/>
                      </a:lnTo>
                      <a:lnTo>
                        <a:pt x="6007788" y="1415845"/>
                      </a:lnTo>
                      <a:lnTo>
                        <a:pt x="5727569" y="1666568"/>
                      </a:lnTo>
                      <a:lnTo>
                        <a:pt x="5934046" y="1968910"/>
                      </a:lnTo>
                      <a:lnTo>
                        <a:pt x="6457614" y="2300749"/>
                      </a:lnTo>
                      <a:lnTo>
                        <a:pt x="6900066" y="1887794"/>
                      </a:lnTo>
                      <a:lnTo>
                        <a:pt x="7416259" y="1349478"/>
                      </a:lnTo>
                      <a:lnTo>
                        <a:pt x="7593240" y="1187245"/>
                      </a:lnTo>
                      <a:lnTo>
                        <a:pt x="7779902" y="1343258"/>
                      </a:lnTo>
                      <a:cubicBezTo>
                        <a:pt x="7774602" y="2618416"/>
                        <a:pt x="7787230" y="3893575"/>
                        <a:pt x="7781930" y="5168733"/>
                      </a:cubicBezTo>
                      <a:lnTo>
                        <a:pt x="6546105" y="4815349"/>
                      </a:lnTo>
                      <a:lnTo>
                        <a:pt x="6265885" y="4572000"/>
                      </a:lnTo>
                      <a:lnTo>
                        <a:pt x="6000414" y="4623620"/>
                      </a:lnTo>
                      <a:lnTo>
                        <a:pt x="6133150" y="5324168"/>
                      </a:lnTo>
                      <a:lnTo>
                        <a:pt x="6096279" y="5707626"/>
                      </a:lnTo>
                      <a:lnTo>
                        <a:pt x="5882427" y="5766620"/>
                      </a:lnTo>
                      <a:lnTo>
                        <a:pt x="3367827" y="5766620"/>
                      </a:lnTo>
                      <a:lnTo>
                        <a:pt x="3360453" y="5862484"/>
                      </a:lnTo>
                      <a:lnTo>
                        <a:pt x="3699666" y="5220929"/>
                      </a:lnTo>
                      <a:lnTo>
                        <a:pt x="3662795" y="4608871"/>
                      </a:lnTo>
                      <a:lnTo>
                        <a:pt x="2446053" y="5051323"/>
                      </a:lnTo>
                      <a:lnTo>
                        <a:pt x="1767627" y="5316794"/>
                      </a:lnTo>
                      <a:lnTo>
                        <a:pt x="1760253" y="5781368"/>
                      </a:lnTo>
                      <a:lnTo>
                        <a:pt x="801608" y="5759245"/>
                      </a:lnTo>
                      <a:lnTo>
                        <a:pt x="425524" y="5191433"/>
                      </a:lnTo>
                      <a:lnTo>
                        <a:pt x="499266" y="4129549"/>
                      </a:lnTo>
                      <a:lnTo>
                        <a:pt x="12442" y="4121597"/>
                      </a:lnTo>
                      <a:cubicBezTo>
                        <a:pt x="8295" y="3063429"/>
                        <a:pt x="4147" y="2005260"/>
                        <a:pt x="0" y="947092"/>
                      </a:cubicBezTo>
                    </a:path>
                  </a:pathLst>
                </a:custGeom>
                <a:solidFill>
                  <a:srgbClr val="C00000">
                    <a:alpha val="20000"/>
                  </a:srgbClr>
                </a:solidFill>
                <a:ln w="63500">
                  <a:noFill/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/>
                </a:p>
              </p:txBody>
            </p:sp>
          </p:grpSp>
        </p:grpSp>
        <p:sp>
          <p:nvSpPr>
            <p:cNvPr id="9" name="CaixaDeTexto 8"/>
            <p:cNvSpPr txBox="1"/>
            <p:nvPr/>
          </p:nvSpPr>
          <p:spPr>
            <a:xfrm>
              <a:off x="6541356" y="2420888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3976914" y="6237312"/>
              <a:ext cx="2028689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2987824" y="4613935"/>
              <a:ext cx="1874242" cy="543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FFFF00"/>
                  </a:solidFill>
                  <a:latin typeface="DIN-Medium" panose="020B0500000000000000" pitchFamily="34" charset="0"/>
                </a:rPr>
                <a:t>ZONA CONSOLIDADA</a:t>
              </a:r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2536754" y="2492896"/>
              <a:ext cx="2029618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5993138" y="4633972"/>
              <a:ext cx="2091355" cy="580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ZONA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EM</a:t>
              </a:r>
              <a:r>
                <a:rPr lang="pt-BR" sz="1400" b="1" dirty="0">
                  <a:solidFill>
                    <a:srgbClr val="002060"/>
                  </a:solidFill>
                  <a:latin typeface="DIN-Light" panose="020B0500000000000000" pitchFamily="34" charset="0"/>
                </a:rPr>
                <a:t> </a:t>
              </a:r>
              <a:r>
                <a:rPr lang="pt-BR" sz="1400" b="1" dirty="0">
                  <a:solidFill>
                    <a:srgbClr val="002060"/>
                  </a:solidFill>
                  <a:latin typeface="DIN-Medium" panose="020B0500000000000000" pitchFamily="34" charset="0"/>
                </a:rPr>
                <a:t>CONSOLIDAÇÃO</a:t>
              </a:r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1788828" y="160963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2148868" y="6650196"/>
              <a:ext cx="170305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>
                  <a:solidFill>
                    <a:srgbClr val="00B050"/>
                  </a:solidFill>
                  <a:latin typeface="DIN-Medium" panose="020B0500000000000000" pitchFamily="34" charset="0"/>
                </a:rPr>
                <a:t>ZONA DE EXPANSÃO</a:t>
              </a:r>
            </a:p>
          </p:txBody>
        </p:sp>
      </p:grpSp>
      <p:graphicFrame>
        <p:nvGraphicFramePr>
          <p:cNvPr id="24" name="Tabela 23"/>
          <p:cNvGraphicFramePr>
            <a:graphicFrameLocks noGrp="1"/>
          </p:cNvGraphicFramePr>
          <p:nvPr/>
        </p:nvGraphicFramePr>
        <p:xfrm>
          <a:off x="611561" y="37172"/>
          <a:ext cx="8064896" cy="151216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997727"/>
                <a:gridCol w="3042832"/>
                <a:gridCol w="3024337"/>
              </a:tblGrid>
              <a:tr h="338614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MACROZONA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CARACTERÍSTICA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DIRETRIZES PDMUS</a:t>
                      </a:r>
                      <a:endParaRPr lang="pt-BR" sz="1200" dirty="0"/>
                    </a:p>
                  </a:txBody>
                  <a:tcPr anchor="ctr"/>
                </a:tc>
              </a:tr>
              <a:tr h="338614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EXPANSÃO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Urbanização recente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00B050"/>
                          </a:solidFill>
                        </a:rPr>
                        <a:t>DIRETRIZES VIÁRIAS ESTRUTURAIS</a:t>
                      </a:r>
                      <a:endParaRPr lang="pt-BR" sz="1300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DE CONSOLIDAÇÃO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condomínios e glebas não urbanizadas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CONECTIVIDADE DA MALHA VIÁRIA</a:t>
                      </a:r>
                      <a:endParaRPr lang="pt-BR" sz="13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17470">
                <a:tc>
                  <a:txBody>
                    <a:bodyPr/>
                    <a:lstStyle/>
                    <a:p>
                      <a:r>
                        <a:rPr kumimoji="0" lang="pt-BR" sz="13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ZONA CONSOLIDADA 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urbanização consolidada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300" b="1" dirty="0" smtClean="0">
                          <a:solidFill>
                            <a:srgbClr val="FFC000"/>
                          </a:solidFill>
                        </a:rPr>
                        <a:t>SOLUÇÕES PONTUAIS </a:t>
                      </a:r>
                      <a:endParaRPr lang="pt-BR" sz="1300" dirty="0">
                        <a:solidFill>
                          <a:srgbClr val="FFC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Elipse 19"/>
          <p:cNvSpPr/>
          <p:nvPr/>
        </p:nvSpPr>
        <p:spPr>
          <a:xfrm>
            <a:off x="395536" y="1052736"/>
            <a:ext cx="2304256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34681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ROTAS DE MACROCIRCULAÇÃO - RADIAIS</a:t>
            </a:r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81930" y="21056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MACROCIRCULAÇÃO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0000"/>
            <a:ext cx="9144000" cy="5766816"/>
          </a:xfrm>
          <a:prstGeom prst="rect">
            <a:avLst/>
          </a:prstGeom>
          <a:noFill/>
          <a:ln w="38100">
            <a:noFill/>
            <a:headEnd type="triangle" w="sm" len="med"/>
            <a:tailEnd type="triangle" w="sm" len="med"/>
          </a:ln>
        </p:spPr>
      </p:pic>
      <p:sp>
        <p:nvSpPr>
          <p:cNvPr id="8" name="Retângulo 7"/>
          <p:cNvSpPr/>
          <p:nvPr/>
        </p:nvSpPr>
        <p:spPr>
          <a:xfrm>
            <a:off x="3635896" y="3809614"/>
            <a:ext cx="1728192" cy="1563602"/>
          </a:xfrm>
          <a:prstGeom prst="rect">
            <a:avLst/>
          </a:prstGeom>
          <a:noFill/>
          <a:ln w="63500">
            <a:solidFill>
              <a:schemeClr val="tx1">
                <a:alpha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3350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ROTAS DE MACROCIRCULAÇÃO - RADIAIS</a:t>
            </a:r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81930" y="21056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MACROCIRCULAÇÃO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624" t="3746" r="19287" b="1831"/>
          <a:stretch/>
        </p:blipFill>
        <p:spPr>
          <a:xfrm>
            <a:off x="539552" y="1412776"/>
            <a:ext cx="6408712" cy="5445224"/>
          </a:xfrm>
          <a:prstGeom prst="rect">
            <a:avLst/>
          </a:prstGeom>
          <a:noFill/>
          <a:ln w="127000">
            <a:noFill/>
            <a:headEnd type="triangle" w="sm" len="med"/>
            <a:tailEnd type="triangle" w="sm" len="med"/>
          </a:ln>
        </p:spPr>
      </p:pic>
      <p:sp>
        <p:nvSpPr>
          <p:cNvPr id="9" name="Forma livre 4"/>
          <p:cNvSpPr/>
          <p:nvPr/>
        </p:nvSpPr>
        <p:spPr>
          <a:xfrm>
            <a:off x="1731730" y="3620637"/>
            <a:ext cx="3811509" cy="1224561"/>
          </a:xfrm>
          <a:custGeom>
            <a:avLst/>
            <a:gdLst>
              <a:gd name="connsiteX0" fmla="*/ 0 w 3811509"/>
              <a:gd name="connsiteY0" fmla="*/ 660903 h 1224561"/>
              <a:gd name="connsiteX1" fmla="*/ 570369 w 3811509"/>
              <a:gd name="connsiteY1" fmla="*/ 1004934 h 1224561"/>
              <a:gd name="connsiteX2" fmla="*/ 1566250 w 3811509"/>
              <a:gd name="connsiteY2" fmla="*/ 1222217 h 1224561"/>
              <a:gd name="connsiteX3" fmla="*/ 2353901 w 3811509"/>
              <a:gd name="connsiteY3" fmla="*/ 869132 h 1224561"/>
              <a:gd name="connsiteX4" fmla="*/ 3358836 w 3811509"/>
              <a:gd name="connsiteY4" fmla="*/ 534154 h 1224561"/>
              <a:gd name="connsiteX5" fmla="*/ 3512745 w 3811509"/>
              <a:gd name="connsiteY5" fmla="*/ 506994 h 1224561"/>
              <a:gd name="connsiteX6" fmla="*/ 3811509 w 3811509"/>
              <a:gd name="connsiteY6" fmla="*/ 0 h 1224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1509" h="1224561">
                <a:moveTo>
                  <a:pt x="0" y="660903"/>
                </a:moveTo>
                <a:cubicBezTo>
                  <a:pt x="154663" y="786142"/>
                  <a:pt x="309327" y="911382"/>
                  <a:pt x="570369" y="1004934"/>
                </a:cubicBezTo>
                <a:cubicBezTo>
                  <a:pt x="831411" y="1098486"/>
                  <a:pt x="1268995" y="1244851"/>
                  <a:pt x="1566250" y="1222217"/>
                </a:cubicBezTo>
                <a:cubicBezTo>
                  <a:pt x="1863505" y="1199583"/>
                  <a:pt x="2055137" y="983809"/>
                  <a:pt x="2353901" y="869132"/>
                </a:cubicBezTo>
                <a:cubicBezTo>
                  <a:pt x="2652665" y="754455"/>
                  <a:pt x="3165695" y="594510"/>
                  <a:pt x="3358836" y="534154"/>
                </a:cubicBezTo>
                <a:cubicBezTo>
                  <a:pt x="3551977" y="473798"/>
                  <a:pt x="3437300" y="596020"/>
                  <a:pt x="3512745" y="506994"/>
                </a:cubicBezTo>
                <a:cubicBezTo>
                  <a:pt x="3588190" y="417968"/>
                  <a:pt x="3699849" y="208984"/>
                  <a:pt x="3811509" y="0"/>
                </a:cubicBezTo>
              </a:path>
            </a:pathLst>
          </a:custGeom>
          <a:noFill/>
          <a:ln w="1270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Forma livre 5"/>
          <p:cNvSpPr/>
          <p:nvPr/>
        </p:nvSpPr>
        <p:spPr>
          <a:xfrm>
            <a:off x="2184403" y="3339979"/>
            <a:ext cx="2897109" cy="729653"/>
          </a:xfrm>
          <a:custGeom>
            <a:avLst/>
            <a:gdLst>
              <a:gd name="connsiteX0" fmla="*/ 0 w 2897109"/>
              <a:gd name="connsiteY0" fmla="*/ 45267 h 729653"/>
              <a:gd name="connsiteX1" fmla="*/ 1620571 w 2897109"/>
              <a:gd name="connsiteY1" fmla="*/ 724277 h 729653"/>
              <a:gd name="connsiteX2" fmla="*/ 2661719 w 2897109"/>
              <a:gd name="connsiteY2" fmla="*/ 344032 h 729653"/>
              <a:gd name="connsiteX3" fmla="*/ 2897109 w 2897109"/>
              <a:gd name="connsiteY3" fmla="*/ 0 h 72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7109" h="729653">
                <a:moveTo>
                  <a:pt x="0" y="45267"/>
                </a:moveTo>
                <a:cubicBezTo>
                  <a:pt x="588475" y="359875"/>
                  <a:pt x="1176951" y="674483"/>
                  <a:pt x="1620571" y="724277"/>
                </a:cubicBezTo>
                <a:cubicBezTo>
                  <a:pt x="2064191" y="774071"/>
                  <a:pt x="2448963" y="464745"/>
                  <a:pt x="2661719" y="344032"/>
                </a:cubicBezTo>
                <a:cubicBezTo>
                  <a:pt x="2874475" y="223319"/>
                  <a:pt x="2885792" y="111659"/>
                  <a:pt x="2897109" y="0"/>
                </a:cubicBezTo>
              </a:path>
            </a:pathLst>
          </a:custGeom>
          <a:noFill/>
          <a:ln w="1270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Forma livre 6"/>
          <p:cNvSpPr/>
          <p:nvPr/>
        </p:nvSpPr>
        <p:spPr>
          <a:xfrm>
            <a:off x="2302099" y="2932573"/>
            <a:ext cx="2000815" cy="372533"/>
          </a:xfrm>
          <a:custGeom>
            <a:avLst/>
            <a:gdLst>
              <a:gd name="connsiteX0" fmla="*/ 0 w 2000815"/>
              <a:gd name="connsiteY0" fmla="*/ 199176 h 372533"/>
              <a:gd name="connsiteX1" fmla="*/ 334978 w 2000815"/>
              <a:gd name="connsiteY1" fmla="*/ 362139 h 372533"/>
              <a:gd name="connsiteX2" fmla="*/ 1511928 w 2000815"/>
              <a:gd name="connsiteY2" fmla="*/ 316871 h 372533"/>
              <a:gd name="connsiteX3" fmla="*/ 2000815 w 2000815"/>
              <a:gd name="connsiteY3" fmla="*/ 0 h 372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00815" h="372533">
                <a:moveTo>
                  <a:pt x="0" y="199176"/>
                </a:moveTo>
                <a:cubicBezTo>
                  <a:pt x="41495" y="270849"/>
                  <a:pt x="82990" y="342523"/>
                  <a:pt x="334978" y="362139"/>
                </a:cubicBezTo>
                <a:cubicBezTo>
                  <a:pt x="586966" y="381755"/>
                  <a:pt x="1234289" y="377228"/>
                  <a:pt x="1511928" y="316871"/>
                </a:cubicBezTo>
                <a:cubicBezTo>
                  <a:pt x="1789568" y="256515"/>
                  <a:pt x="1895191" y="128257"/>
                  <a:pt x="2000815" y="0"/>
                </a:cubicBezTo>
              </a:path>
            </a:pathLst>
          </a:custGeom>
          <a:noFill/>
          <a:ln w="1270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1403648" y="1794984"/>
            <a:ext cx="5184576" cy="4690807"/>
          </a:xfrm>
          <a:prstGeom prst="rect">
            <a:avLst/>
          </a:prstGeom>
          <a:noFill/>
          <a:ln w="63500">
            <a:solidFill>
              <a:schemeClr val="tx1">
                <a:alpha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3" name="Conector reto 12"/>
          <p:cNvCxnSpPr/>
          <p:nvPr/>
        </p:nvCxnSpPr>
        <p:spPr>
          <a:xfrm>
            <a:off x="7020272" y="5330916"/>
            <a:ext cx="720080" cy="0"/>
          </a:xfrm>
          <a:prstGeom prst="line">
            <a:avLst/>
          </a:prstGeom>
          <a:noFill/>
          <a:ln w="508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4" name="CaixaDeTexto 13"/>
          <p:cNvSpPr txBox="1"/>
          <p:nvPr/>
        </p:nvSpPr>
        <p:spPr>
          <a:xfrm>
            <a:off x="7668344" y="5185037"/>
            <a:ext cx="1306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ROTAS RADIAIS EM VIAS TRANSVERSAIS</a:t>
            </a:r>
          </a:p>
        </p:txBody>
      </p:sp>
    </p:spTree>
    <p:extLst>
      <p:ext uri="{BB962C8B-B14F-4D97-AF65-F5344CB8AC3E}">
        <p14:creationId xmlns="" xmlns:p14="http://schemas.microsoft.com/office/powerpoint/2010/main" val="197673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ROTAS DE MACROCIRCULAÇÃO - TRANSVERSAIS</a:t>
            </a:r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81930" y="21056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MACROCIRCULAÇÃO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50" r="15366" b="6049"/>
          <a:stretch/>
        </p:blipFill>
        <p:spPr>
          <a:xfrm>
            <a:off x="-36512" y="1440000"/>
            <a:ext cx="6993743" cy="5418000"/>
          </a:xfrm>
          <a:prstGeom prst="rect">
            <a:avLst/>
          </a:prstGeom>
        </p:spPr>
      </p:pic>
      <p:sp>
        <p:nvSpPr>
          <p:cNvPr id="5" name="Forma livre 3"/>
          <p:cNvSpPr/>
          <p:nvPr/>
        </p:nvSpPr>
        <p:spPr>
          <a:xfrm>
            <a:off x="1343360" y="4453999"/>
            <a:ext cx="1651450" cy="996855"/>
          </a:xfrm>
          <a:custGeom>
            <a:avLst/>
            <a:gdLst>
              <a:gd name="connsiteX0" fmla="*/ 0 w 1728787"/>
              <a:gd name="connsiteY0" fmla="*/ 1028700 h 1028700"/>
              <a:gd name="connsiteX1" fmla="*/ 342900 w 1728787"/>
              <a:gd name="connsiteY1" fmla="*/ 842962 h 1028700"/>
              <a:gd name="connsiteX2" fmla="*/ 723900 w 1728787"/>
              <a:gd name="connsiteY2" fmla="*/ 661987 h 1028700"/>
              <a:gd name="connsiteX3" fmla="*/ 1128712 w 1728787"/>
              <a:gd name="connsiteY3" fmla="*/ 452437 h 1028700"/>
              <a:gd name="connsiteX4" fmla="*/ 1343025 w 1728787"/>
              <a:gd name="connsiteY4" fmla="*/ 319087 h 1028700"/>
              <a:gd name="connsiteX5" fmla="*/ 1485900 w 1728787"/>
              <a:gd name="connsiteY5" fmla="*/ 176212 h 1028700"/>
              <a:gd name="connsiteX6" fmla="*/ 1585912 w 1728787"/>
              <a:gd name="connsiteY6" fmla="*/ 52387 h 1028700"/>
              <a:gd name="connsiteX7" fmla="*/ 1728787 w 1728787"/>
              <a:gd name="connsiteY7" fmla="*/ 0 h 1028700"/>
              <a:gd name="connsiteX0" fmla="*/ 0 w 1728787"/>
              <a:gd name="connsiteY0" fmla="*/ 1028700 h 1028700"/>
              <a:gd name="connsiteX1" fmla="*/ 342900 w 1728787"/>
              <a:gd name="connsiteY1" fmla="*/ 842962 h 1028700"/>
              <a:gd name="connsiteX2" fmla="*/ 723900 w 1728787"/>
              <a:gd name="connsiteY2" fmla="*/ 661987 h 1028700"/>
              <a:gd name="connsiteX3" fmla="*/ 1128712 w 1728787"/>
              <a:gd name="connsiteY3" fmla="*/ 452437 h 1028700"/>
              <a:gd name="connsiteX4" fmla="*/ 1343025 w 1728787"/>
              <a:gd name="connsiteY4" fmla="*/ 319087 h 1028700"/>
              <a:gd name="connsiteX5" fmla="*/ 1485900 w 1728787"/>
              <a:gd name="connsiteY5" fmla="*/ 176212 h 1028700"/>
              <a:gd name="connsiteX6" fmla="*/ 1576813 w 1728787"/>
              <a:gd name="connsiteY6" fmla="*/ 111527 h 1028700"/>
              <a:gd name="connsiteX7" fmla="*/ 1728787 w 1728787"/>
              <a:gd name="connsiteY7" fmla="*/ 0 h 1028700"/>
              <a:gd name="connsiteX0" fmla="*/ 0 w 1665098"/>
              <a:gd name="connsiteY0" fmla="*/ 974109 h 974109"/>
              <a:gd name="connsiteX1" fmla="*/ 342900 w 1665098"/>
              <a:gd name="connsiteY1" fmla="*/ 788371 h 974109"/>
              <a:gd name="connsiteX2" fmla="*/ 723900 w 1665098"/>
              <a:gd name="connsiteY2" fmla="*/ 607396 h 974109"/>
              <a:gd name="connsiteX3" fmla="*/ 1128712 w 1665098"/>
              <a:gd name="connsiteY3" fmla="*/ 397846 h 974109"/>
              <a:gd name="connsiteX4" fmla="*/ 1343025 w 1665098"/>
              <a:gd name="connsiteY4" fmla="*/ 264496 h 974109"/>
              <a:gd name="connsiteX5" fmla="*/ 1485900 w 1665098"/>
              <a:gd name="connsiteY5" fmla="*/ 121621 h 974109"/>
              <a:gd name="connsiteX6" fmla="*/ 1576813 w 1665098"/>
              <a:gd name="connsiteY6" fmla="*/ 56936 h 974109"/>
              <a:gd name="connsiteX7" fmla="*/ 1665098 w 1665098"/>
              <a:gd name="connsiteY7" fmla="*/ 0 h 974109"/>
              <a:gd name="connsiteX0" fmla="*/ 0 w 1665098"/>
              <a:gd name="connsiteY0" fmla="*/ 974109 h 974109"/>
              <a:gd name="connsiteX1" fmla="*/ 342900 w 1665098"/>
              <a:gd name="connsiteY1" fmla="*/ 788371 h 974109"/>
              <a:gd name="connsiteX2" fmla="*/ 723900 w 1665098"/>
              <a:gd name="connsiteY2" fmla="*/ 607396 h 974109"/>
              <a:gd name="connsiteX3" fmla="*/ 1128712 w 1665098"/>
              <a:gd name="connsiteY3" fmla="*/ 397846 h 974109"/>
              <a:gd name="connsiteX4" fmla="*/ 1343025 w 1665098"/>
              <a:gd name="connsiteY4" fmla="*/ 264496 h 974109"/>
              <a:gd name="connsiteX5" fmla="*/ 1485900 w 1665098"/>
              <a:gd name="connsiteY5" fmla="*/ 121621 h 974109"/>
              <a:gd name="connsiteX6" fmla="*/ 1581362 w 1665098"/>
              <a:gd name="connsiteY6" fmla="*/ 29640 h 974109"/>
              <a:gd name="connsiteX7" fmla="*/ 1665098 w 1665098"/>
              <a:gd name="connsiteY7" fmla="*/ 0 h 974109"/>
              <a:gd name="connsiteX0" fmla="*/ 0 w 1651450"/>
              <a:gd name="connsiteY0" fmla="*/ 996855 h 996855"/>
              <a:gd name="connsiteX1" fmla="*/ 342900 w 1651450"/>
              <a:gd name="connsiteY1" fmla="*/ 811117 h 996855"/>
              <a:gd name="connsiteX2" fmla="*/ 723900 w 1651450"/>
              <a:gd name="connsiteY2" fmla="*/ 630142 h 996855"/>
              <a:gd name="connsiteX3" fmla="*/ 1128712 w 1651450"/>
              <a:gd name="connsiteY3" fmla="*/ 420592 h 996855"/>
              <a:gd name="connsiteX4" fmla="*/ 1343025 w 1651450"/>
              <a:gd name="connsiteY4" fmla="*/ 287242 h 996855"/>
              <a:gd name="connsiteX5" fmla="*/ 1485900 w 1651450"/>
              <a:gd name="connsiteY5" fmla="*/ 144367 h 996855"/>
              <a:gd name="connsiteX6" fmla="*/ 1581362 w 1651450"/>
              <a:gd name="connsiteY6" fmla="*/ 52386 h 996855"/>
              <a:gd name="connsiteX7" fmla="*/ 1651450 w 1651450"/>
              <a:gd name="connsiteY7" fmla="*/ 0 h 996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51450" h="996855">
                <a:moveTo>
                  <a:pt x="0" y="996855"/>
                </a:moveTo>
                <a:cubicBezTo>
                  <a:pt x="111125" y="934545"/>
                  <a:pt x="222250" y="872236"/>
                  <a:pt x="342900" y="811117"/>
                </a:cubicBezTo>
                <a:cubicBezTo>
                  <a:pt x="463550" y="749998"/>
                  <a:pt x="592931" y="695229"/>
                  <a:pt x="723900" y="630142"/>
                </a:cubicBezTo>
                <a:cubicBezTo>
                  <a:pt x="854869" y="565055"/>
                  <a:pt x="1025525" y="477742"/>
                  <a:pt x="1128712" y="420592"/>
                </a:cubicBezTo>
                <a:cubicBezTo>
                  <a:pt x="1231900" y="363442"/>
                  <a:pt x="1283494" y="333279"/>
                  <a:pt x="1343025" y="287242"/>
                </a:cubicBezTo>
                <a:cubicBezTo>
                  <a:pt x="1402556" y="241205"/>
                  <a:pt x="1446177" y="183510"/>
                  <a:pt x="1485900" y="144367"/>
                </a:cubicBezTo>
                <a:cubicBezTo>
                  <a:pt x="1525623" y="105224"/>
                  <a:pt x="1553770" y="76447"/>
                  <a:pt x="1581362" y="52386"/>
                </a:cubicBezTo>
                <a:cubicBezTo>
                  <a:pt x="1608954" y="28325"/>
                  <a:pt x="1600253" y="11509"/>
                  <a:pt x="1651450" y="0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Forma livre 4"/>
          <p:cNvSpPr/>
          <p:nvPr/>
        </p:nvSpPr>
        <p:spPr>
          <a:xfrm>
            <a:off x="2577239" y="4462386"/>
            <a:ext cx="547687" cy="1057275"/>
          </a:xfrm>
          <a:custGeom>
            <a:avLst/>
            <a:gdLst>
              <a:gd name="connsiteX0" fmla="*/ 0 w 547687"/>
              <a:gd name="connsiteY0" fmla="*/ 1057275 h 1057275"/>
              <a:gd name="connsiteX1" fmla="*/ 266700 w 547687"/>
              <a:gd name="connsiteY1" fmla="*/ 609600 h 1057275"/>
              <a:gd name="connsiteX2" fmla="*/ 428625 w 547687"/>
              <a:gd name="connsiteY2" fmla="*/ 261937 h 1057275"/>
              <a:gd name="connsiteX3" fmla="*/ 547687 w 547687"/>
              <a:gd name="connsiteY3" fmla="*/ 0 h 1057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7687" h="1057275">
                <a:moveTo>
                  <a:pt x="0" y="1057275"/>
                </a:moveTo>
                <a:cubicBezTo>
                  <a:pt x="97631" y="899715"/>
                  <a:pt x="195263" y="742156"/>
                  <a:pt x="266700" y="609600"/>
                </a:cubicBezTo>
                <a:cubicBezTo>
                  <a:pt x="338137" y="477044"/>
                  <a:pt x="381794" y="363537"/>
                  <a:pt x="428625" y="261937"/>
                </a:cubicBezTo>
                <a:cubicBezTo>
                  <a:pt x="475456" y="160337"/>
                  <a:pt x="511571" y="80168"/>
                  <a:pt x="547687" y="0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orma livre 5"/>
          <p:cNvSpPr/>
          <p:nvPr/>
        </p:nvSpPr>
        <p:spPr>
          <a:xfrm>
            <a:off x="4097931" y="4554792"/>
            <a:ext cx="251634" cy="896061"/>
          </a:xfrm>
          <a:custGeom>
            <a:avLst/>
            <a:gdLst>
              <a:gd name="connsiteX0" fmla="*/ 229853 w 229853"/>
              <a:gd name="connsiteY0" fmla="*/ 809625 h 809625"/>
              <a:gd name="connsiteX1" fmla="*/ 163178 w 229853"/>
              <a:gd name="connsiteY1" fmla="*/ 533400 h 809625"/>
              <a:gd name="connsiteX2" fmla="*/ 1253 w 229853"/>
              <a:gd name="connsiteY2" fmla="*/ 166687 h 809625"/>
              <a:gd name="connsiteX3" fmla="*/ 101266 w 229853"/>
              <a:gd name="connsiteY3" fmla="*/ 0 h 809625"/>
              <a:gd name="connsiteX0" fmla="*/ 229004 w 229004"/>
              <a:gd name="connsiteY0" fmla="*/ 841470 h 841470"/>
              <a:gd name="connsiteX1" fmla="*/ 162329 w 229004"/>
              <a:gd name="connsiteY1" fmla="*/ 565245 h 841470"/>
              <a:gd name="connsiteX2" fmla="*/ 404 w 229004"/>
              <a:gd name="connsiteY2" fmla="*/ 198532 h 841470"/>
              <a:gd name="connsiteX3" fmla="*/ 123164 w 229004"/>
              <a:gd name="connsiteY3" fmla="*/ 0 h 841470"/>
              <a:gd name="connsiteX0" fmla="*/ 256195 w 256195"/>
              <a:gd name="connsiteY0" fmla="*/ 841470 h 841470"/>
              <a:gd name="connsiteX1" fmla="*/ 189520 w 256195"/>
              <a:gd name="connsiteY1" fmla="*/ 565245 h 841470"/>
              <a:gd name="connsiteX2" fmla="*/ 300 w 256195"/>
              <a:gd name="connsiteY2" fmla="*/ 157588 h 841470"/>
              <a:gd name="connsiteX3" fmla="*/ 150355 w 256195"/>
              <a:gd name="connsiteY3" fmla="*/ 0 h 841470"/>
              <a:gd name="connsiteX0" fmla="*/ 260219 w 260219"/>
              <a:gd name="connsiteY0" fmla="*/ 841470 h 841470"/>
              <a:gd name="connsiteX1" fmla="*/ 193544 w 260219"/>
              <a:gd name="connsiteY1" fmla="*/ 565245 h 841470"/>
              <a:gd name="connsiteX2" fmla="*/ 4324 w 260219"/>
              <a:gd name="connsiteY2" fmla="*/ 157588 h 841470"/>
              <a:gd name="connsiteX3" fmla="*/ 154379 w 260219"/>
              <a:gd name="connsiteY3" fmla="*/ 0 h 841470"/>
              <a:gd name="connsiteX0" fmla="*/ 256012 w 256012"/>
              <a:gd name="connsiteY0" fmla="*/ 896061 h 896061"/>
              <a:gd name="connsiteX1" fmla="*/ 189337 w 256012"/>
              <a:gd name="connsiteY1" fmla="*/ 619836 h 896061"/>
              <a:gd name="connsiteX2" fmla="*/ 117 w 256012"/>
              <a:gd name="connsiteY2" fmla="*/ 212179 h 896061"/>
              <a:gd name="connsiteX3" fmla="*/ 163820 w 256012"/>
              <a:gd name="connsiteY3" fmla="*/ 0 h 896061"/>
              <a:gd name="connsiteX0" fmla="*/ 246924 w 246924"/>
              <a:gd name="connsiteY0" fmla="*/ 896061 h 896061"/>
              <a:gd name="connsiteX1" fmla="*/ 180249 w 246924"/>
              <a:gd name="connsiteY1" fmla="*/ 619836 h 896061"/>
              <a:gd name="connsiteX2" fmla="*/ 127 w 246924"/>
              <a:gd name="connsiteY2" fmla="*/ 193982 h 896061"/>
              <a:gd name="connsiteX3" fmla="*/ 154732 w 246924"/>
              <a:gd name="connsiteY3" fmla="*/ 0 h 896061"/>
              <a:gd name="connsiteX0" fmla="*/ 251634 w 251634"/>
              <a:gd name="connsiteY0" fmla="*/ 896061 h 896061"/>
              <a:gd name="connsiteX1" fmla="*/ 184959 w 251634"/>
              <a:gd name="connsiteY1" fmla="*/ 619836 h 896061"/>
              <a:gd name="connsiteX2" fmla="*/ 4837 w 251634"/>
              <a:gd name="connsiteY2" fmla="*/ 193982 h 896061"/>
              <a:gd name="connsiteX3" fmla="*/ 159442 w 251634"/>
              <a:gd name="connsiteY3" fmla="*/ 0 h 896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634" h="896061">
                <a:moveTo>
                  <a:pt x="251634" y="896061"/>
                </a:moveTo>
                <a:cubicBezTo>
                  <a:pt x="237346" y="811526"/>
                  <a:pt x="226092" y="736849"/>
                  <a:pt x="184959" y="619836"/>
                </a:cubicBezTo>
                <a:cubicBezTo>
                  <a:pt x="143826" y="502823"/>
                  <a:pt x="36385" y="424667"/>
                  <a:pt x="4837" y="193982"/>
                </a:cubicBezTo>
                <a:cubicBezTo>
                  <a:pt x="-26711" y="-36703"/>
                  <a:pt x="104276" y="38893"/>
                  <a:pt x="159442" y="0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Forma livre 6"/>
          <p:cNvSpPr/>
          <p:nvPr/>
        </p:nvSpPr>
        <p:spPr>
          <a:xfrm>
            <a:off x="3807781" y="4479979"/>
            <a:ext cx="454384" cy="957263"/>
          </a:xfrm>
          <a:custGeom>
            <a:avLst/>
            <a:gdLst>
              <a:gd name="connsiteX0" fmla="*/ 452437 w 454384"/>
              <a:gd name="connsiteY0" fmla="*/ 957263 h 957263"/>
              <a:gd name="connsiteX1" fmla="*/ 438150 w 454384"/>
              <a:gd name="connsiteY1" fmla="*/ 876300 h 957263"/>
              <a:gd name="connsiteX2" fmla="*/ 333375 w 454384"/>
              <a:gd name="connsiteY2" fmla="*/ 804863 h 957263"/>
              <a:gd name="connsiteX3" fmla="*/ 214312 w 454384"/>
              <a:gd name="connsiteY3" fmla="*/ 552450 h 957263"/>
              <a:gd name="connsiteX4" fmla="*/ 0 w 454384"/>
              <a:gd name="connsiteY4" fmla="*/ 0 h 957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4384" h="957263">
                <a:moveTo>
                  <a:pt x="452437" y="957263"/>
                </a:moveTo>
                <a:cubicBezTo>
                  <a:pt x="455215" y="929481"/>
                  <a:pt x="457994" y="901700"/>
                  <a:pt x="438150" y="876300"/>
                </a:cubicBezTo>
                <a:cubicBezTo>
                  <a:pt x="418306" y="850900"/>
                  <a:pt x="370681" y="858838"/>
                  <a:pt x="333375" y="804863"/>
                </a:cubicBezTo>
                <a:cubicBezTo>
                  <a:pt x="296069" y="750888"/>
                  <a:pt x="269874" y="686594"/>
                  <a:pt x="214312" y="552450"/>
                </a:cubicBezTo>
                <a:cubicBezTo>
                  <a:pt x="158750" y="418306"/>
                  <a:pt x="79375" y="209153"/>
                  <a:pt x="0" y="0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orma livre 7"/>
          <p:cNvSpPr/>
          <p:nvPr/>
        </p:nvSpPr>
        <p:spPr>
          <a:xfrm>
            <a:off x="4486772" y="4799067"/>
            <a:ext cx="547687" cy="652462"/>
          </a:xfrm>
          <a:custGeom>
            <a:avLst/>
            <a:gdLst>
              <a:gd name="connsiteX0" fmla="*/ 547687 w 547687"/>
              <a:gd name="connsiteY0" fmla="*/ 652462 h 652462"/>
              <a:gd name="connsiteX1" fmla="*/ 285750 w 547687"/>
              <a:gd name="connsiteY1" fmla="*/ 195262 h 652462"/>
              <a:gd name="connsiteX2" fmla="*/ 0 w 547687"/>
              <a:gd name="connsiteY2" fmla="*/ 0 h 652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7687" h="652462">
                <a:moveTo>
                  <a:pt x="547687" y="652462"/>
                </a:moveTo>
                <a:cubicBezTo>
                  <a:pt x="462359" y="478234"/>
                  <a:pt x="377031" y="304006"/>
                  <a:pt x="285750" y="195262"/>
                </a:cubicBezTo>
                <a:cubicBezTo>
                  <a:pt x="194469" y="86518"/>
                  <a:pt x="97234" y="43259"/>
                  <a:pt x="0" y="0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Forma livre 9"/>
          <p:cNvSpPr/>
          <p:nvPr/>
        </p:nvSpPr>
        <p:spPr>
          <a:xfrm>
            <a:off x="4451107" y="1916832"/>
            <a:ext cx="1157925" cy="1924665"/>
          </a:xfrm>
          <a:custGeom>
            <a:avLst/>
            <a:gdLst>
              <a:gd name="connsiteX0" fmla="*/ 1157925 w 1157925"/>
              <a:gd name="connsiteY0" fmla="*/ 0 h 1924665"/>
              <a:gd name="connsiteX1" fmla="*/ 862957 w 1157925"/>
              <a:gd name="connsiteY1" fmla="*/ 339213 h 1924665"/>
              <a:gd name="connsiteX2" fmla="*/ 767092 w 1157925"/>
              <a:gd name="connsiteY2" fmla="*/ 575187 h 1924665"/>
              <a:gd name="connsiteX3" fmla="*/ 626983 w 1157925"/>
              <a:gd name="connsiteY3" fmla="*/ 722671 h 1924665"/>
              <a:gd name="connsiteX4" fmla="*/ 523744 w 1157925"/>
              <a:gd name="connsiteY4" fmla="*/ 781665 h 1924665"/>
              <a:gd name="connsiteX5" fmla="*/ 368886 w 1157925"/>
              <a:gd name="connsiteY5" fmla="*/ 929149 h 1924665"/>
              <a:gd name="connsiteX6" fmla="*/ 273021 w 1157925"/>
              <a:gd name="connsiteY6" fmla="*/ 1157749 h 1924665"/>
              <a:gd name="connsiteX7" fmla="*/ 199279 w 1157925"/>
              <a:gd name="connsiteY7" fmla="*/ 1408471 h 1924665"/>
              <a:gd name="connsiteX8" fmla="*/ 73918 w 1157925"/>
              <a:gd name="connsiteY8" fmla="*/ 1548581 h 1924665"/>
              <a:gd name="connsiteX9" fmla="*/ 176 w 1157925"/>
              <a:gd name="connsiteY9" fmla="*/ 1629697 h 1924665"/>
              <a:gd name="connsiteX10" fmla="*/ 51796 w 1157925"/>
              <a:gd name="connsiteY10" fmla="*/ 1836174 h 1924665"/>
              <a:gd name="connsiteX11" fmla="*/ 73918 w 1157925"/>
              <a:gd name="connsiteY11" fmla="*/ 1924665 h 1924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57925" h="1924665">
                <a:moveTo>
                  <a:pt x="1157925" y="0"/>
                </a:moveTo>
                <a:cubicBezTo>
                  <a:pt x="1043010" y="121674"/>
                  <a:pt x="928096" y="243349"/>
                  <a:pt x="862957" y="339213"/>
                </a:cubicBezTo>
                <a:cubicBezTo>
                  <a:pt x="797818" y="435077"/>
                  <a:pt x="806421" y="511277"/>
                  <a:pt x="767092" y="575187"/>
                </a:cubicBezTo>
                <a:cubicBezTo>
                  <a:pt x="727763" y="639097"/>
                  <a:pt x="667541" y="688258"/>
                  <a:pt x="626983" y="722671"/>
                </a:cubicBezTo>
                <a:cubicBezTo>
                  <a:pt x="586425" y="757084"/>
                  <a:pt x="566760" y="747252"/>
                  <a:pt x="523744" y="781665"/>
                </a:cubicBezTo>
                <a:cubicBezTo>
                  <a:pt x="480728" y="816078"/>
                  <a:pt x="410673" y="866468"/>
                  <a:pt x="368886" y="929149"/>
                </a:cubicBezTo>
                <a:cubicBezTo>
                  <a:pt x="327099" y="991830"/>
                  <a:pt x="301289" y="1077862"/>
                  <a:pt x="273021" y="1157749"/>
                </a:cubicBezTo>
                <a:cubicBezTo>
                  <a:pt x="244753" y="1237636"/>
                  <a:pt x="232463" y="1343332"/>
                  <a:pt x="199279" y="1408471"/>
                </a:cubicBezTo>
                <a:cubicBezTo>
                  <a:pt x="166095" y="1473610"/>
                  <a:pt x="107102" y="1511710"/>
                  <a:pt x="73918" y="1548581"/>
                </a:cubicBezTo>
                <a:cubicBezTo>
                  <a:pt x="40734" y="1585452"/>
                  <a:pt x="3863" y="1581765"/>
                  <a:pt x="176" y="1629697"/>
                </a:cubicBezTo>
                <a:cubicBezTo>
                  <a:pt x="-3511" y="1677629"/>
                  <a:pt x="51796" y="1836174"/>
                  <a:pt x="51796" y="1836174"/>
                </a:cubicBezTo>
                <a:lnTo>
                  <a:pt x="73918" y="1924665"/>
                </a:ln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Forma livre 10"/>
          <p:cNvSpPr/>
          <p:nvPr/>
        </p:nvSpPr>
        <p:spPr>
          <a:xfrm>
            <a:off x="3960289" y="2877780"/>
            <a:ext cx="108162" cy="949409"/>
          </a:xfrm>
          <a:custGeom>
            <a:avLst/>
            <a:gdLst>
              <a:gd name="connsiteX0" fmla="*/ 89035 w 89035"/>
              <a:gd name="connsiteY0" fmla="*/ 0 h 656304"/>
              <a:gd name="connsiteX1" fmla="*/ 37415 w 89035"/>
              <a:gd name="connsiteY1" fmla="*/ 294968 h 656304"/>
              <a:gd name="connsiteX2" fmla="*/ 7918 w 89035"/>
              <a:gd name="connsiteY2" fmla="*/ 420330 h 656304"/>
              <a:gd name="connsiteX3" fmla="*/ 22667 w 89035"/>
              <a:gd name="connsiteY3" fmla="*/ 656304 h 656304"/>
              <a:gd name="connsiteX0" fmla="*/ 89035 w 91594"/>
              <a:gd name="connsiteY0" fmla="*/ 109474 h 765778"/>
              <a:gd name="connsiteX1" fmla="*/ 88044 w 91594"/>
              <a:gd name="connsiteY1" fmla="*/ 9721 h 765778"/>
              <a:gd name="connsiteX2" fmla="*/ 37415 w 91594"/>
              <a:gd name="connsiteY2" fmla="*/ 404442 h 765778"/>
              <a:gd name="connsiteX3" fmla="*/ 7918 w 91594"/>
              <a:gd name="connsiteY3" fmla="*/ 529804 h 765778"/>
              <a:gd name="connsiteX4" fmla="*/ 22667 w 91594"/>
              <a:gd name="connsiteY4" fmla="*/ 765778 h 765778"/>
              <a:gd name="connsiteX0" fmla="*/ 89299 w 91858"/>
              <a:gd name="connsiteY0" fmla="*/ 109474 h 765778"/>
              <a:gd name="connsiteX1" fmla="*/ 88308 w 91858"/>
              <a:gd name="connsiteY1" fmla="*/ 9721 h 765778"/>
              <a:gd name="connsiteX2" fmla="*/ 42228 w 91858"/>
              <a:gd name="connsiteY2" fmla="*/ 295260 h 765778"/>
              <a:gd name="connsiteX3" fmla="*/ 8182 w 91858"/>
              <a:gd name="connsiteY3" fmla="*/ 529804 h 765778"/>
              <a:gd name="connsiteX4" fmla="*/ 22931 w 91858"/>
              <a:gd name="connsiteY4" fmla="*/ 765778 h 765778"/>
              <a:gd name="connsiteX0" fmla="*/ 84446 w 87005"/>
              <a:gd name="connsiteY0" fmla="*/ 109474 h 884059"/>
              <a:gd name="connsiteX1" fmla="*/ 83455 w 87005"/>
              <a:gd name="connsiteY1" fmla="*/ 9721 h 884059"/>
              <a:gd name="connsiteX2" fmla="*/ 37375 w 87005"/>
              <a:gd name="connsiteY2" fmla="*/ 295260 h 884059"/>
              <a:gd name="connsiteX3" fmla="*/ 3329 w 87005"/>
              <a:gd name="connsiteY3" fmla="*/ 529804 h 884059"/>
              <a:gd name="connsiteX4" fmla="*/ 27177 w 87005"/>
              <a:gd name="connsiteY4" fmla="*/ 884059 h 884059"/>
              <a:gd name="connsiteX0" fmla="*/ 85415 w 87974"/>
              <a:gd name="connsiteY0" fmla="*/ 109474 h 884059"/>
              <a:gd name="connsiteX1" fmla="*/ 84424 w 87974"/>
              <a:gd name="connsiteY1" fmla="*/ 9721 h 884059"/>
              <a:gd name="connsiteX2" fmla="*/ 51992 w 87974"/>
              <a:gd name="connsiteY2" fmla="*/ 231571 h 884059"/>
              <a:gd name="connsiteX3" fmla="*/ 4298 w 87974"/>
              <a:gd name="connsiteY3" fmla="*/ 529804 h 884059"/>
              <a:gd name="connsiteX4" fmla="*/ 28146 w 87974"/>
              <a:gd name="connsiteY4" fmla="*/ 884059 h 884059"/>
              <a:gd name="connsiteX0" fmla="*/ 85415 w 87974"/>
              <a:gd name="connsiteY0" fmla="*/ 109474 h 884059"/>
              <a:gd name="connsiteX1" fmla="*/ 84424 w 87974"/>
              <a:gd name="connsiteY1" fmla="*/ 9721 h 884059"/>
              <a:gd name="connsiteX2" fmla="*/ 51992 w 87974"/>
              <a:gd name="connsiteY2" fmla="*/ 231571 h 884059"/>
              <a:gd name="connsiteX3" fmla="*/ 4298 w 87974"/>
              <a:gd name="connsiteY3" fmla="*/ 666281 h 884059"/>
              <a:gd name="connsiteX4" fmla="*/ 28146 w 87974"/>
              <a:gd name="connsiteY4" fmla="*/ 884059 h 884059"/>
              <a:gd name="connsiteX0" fmla="*/ 85415 w 87974"/>
              <a:gd name="connsiteY0" fmla="*/ 109474 h 943199"/>
              <a:gd name="connsiteX1" fmla="*/ 84424 w 87974"/>
              <a:gd name="connsiteY1" fmla="*/ 9721 h 943199"/>
              <a:gd name="connsiteX2" fmla="*/ 51992 w 87974"/>
              <a:gd name="connsiteY2" fmla="*/ 231571 h 943199"/>
              <a:gd name="connsiteX3" fmla="*/ 4298 w 87974"/>
              <a:gd name="connsiteY3" fmla="*/ 666281 h 943199"/>
              <a:gd name="connsiteX4" fmla="*/ 28146 w 87974"/>
              <a:gd name="connsiteY4" fmla="*/ 943199 h 943199"/>
              <a:gd name="connsiteX0" fmla="*/ 108162 w 108162"/>
              <a:gd name="connsiteY0" fmla="*/ 42896 h 949409"/>
              <a:gd name="connsiteX1" fmla="*/ 84424 w 108162"/>
              <a:gd name="connsiteY1" fmla="*/ 15931 h 949409"/>
              <a:gd name="connsiteX2" fmla="*/ 51992 w 108162"/>
              <a:gd name="connsiteY2" fmla="*/ 237781 h 949409"/>
              <a:gd name="connsiteX3" fmla="*/ 4298 w 108162"/>
              <a:gd name="connsiteY3" fmla="*/ 672491 h 949409"/>
              <a:gd name="connsiteX4" fmla="*/ 28146 w 108162"/>
              <a:gd name="connsiteY4" fmla="*/ 949409 h 949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162" h="949409">
                <a:moveTo>
                  <a:pt x="108162" y="42896"/>
                </a:moveTo>
                <a:cubicBezTo>
                  <a:pt x="105722" y="47500"/>
                  <a:pt x="93027" y="-33230"/>
                  <a:pt x="84424" y="15931"/>
                </a:cubicBezTo>
                <a:cubicBezTo>
                  <a:pt x="75821" y="65092"/>
                  <a:pt x="65346" y="128354"/>
                  <a:pt x="51992" y="237781"/>
                </a:cubicBezTo>
                <a:cubicBezTo>
                  <a:pt x="38638" y="347208"/>
                  <a:pt x="8272" y="553886"/>
                  <a:pt x="4298" y="672491"/>
                </a:cubicBezTo>
                <a:cubicBezTo>
                  <a:pt x="324" y="791096"/>
                  <a:pt x="-9954" y="902706"/>
                  <a:pt x="28146" y="949409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Forma livre 11"/>
          <p:cNvSpPr/>
          <p:nvPr/>
        </p:nvSpPr>
        <p:spPr>
          <a:xfrm>
            <a:off x="837928" y="4158587"/>
            <a:ext cx="1673942" cy="1224116"/>
          </a:xfrm>
          <a:custGeom>
            <a:avLst/>
            <a:gdLst>
              <a:gd name="connsiteX0" fmla="*/ 1673942 w 1673942"/>
              <a:gd name="connsiteY0" fmla="*/ 0 h 1224116"/>
              <a:gd name="connsiteX1" fmla="*/ 1541207 w 1673942"/>
              <a:gd name="connsiteY1" fmla="*/ 66368 h 1224116"/>
              <a:gd name="connsiteX2" fmla="*/ 1319981 w 1673942"/>
              <a:gd name="connsiteY2" fmla="*/ 213852 h 1224116"/>
              <a:gd name="connsiteX3" fmla="*/ 1209368 w 1673942"/>
              <a:gd name="connsiteY3" fmla="*/ 287594 h 1224116"/>
              <a:gd name="connsiteX4" fmla="*/ 1172497 w 1673942"/>
              <a:gd name="connsiteY4" fmla="*/ 287594 h 1224116"/>
              <a:gd name="connsiteX5" fmla="*/ 1002891 w 1673942"/>
              <a:gd name="connsiteY5" fmla="*/ 390832 h 1224116"/>
              <a:gd name="connsiteX6" fmla="*/ 892278 w 1673942"/>
              <a:gd name="connsiteY6" fmla="*/ 427703 h 1224116"/>
              <a:gd name="connsiteX7" fmla="*/ 759542 w 1673942"/>
              <a:gd name="connsiteY7" fmla="*/ 516194 h 1224116"/>
              <a:gd name="connsiteX8" fmla="*/ 597310 w 1673942"/>
              <a:gd name="connsiteY8" fmla="*/ 575187 h 1224116"/>
              <a:gd name="connsiteX9" fmla="*/ 427704 w 1673942"/>
              <a:gd name="connsiteY9" fmla="*/ 722671 h 1224116"/>
              <a:gd name="connsiteX10" fmla="*/ 110613 w 1673942"/>
              <a:gd name="connsiteY10" fmla="*/ 1032387 h 1224116"/>
              <a:gd name="connsiteX11" fmla="*/ 0 w 1673942"/>
              <a:gd name="connsiteY11" fmla="*/ 1224116 h 1224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73942" h="1224116">
                <a:moveTo>
                  <a:pt x="1673942" y="0"/>
                </a:moveTo>
                <a:cubicBezTo>
                  <a:pt x="1637071" y="15363"/>
                  <a:pt x="1600200" y="30726"/>
                  <a:pt x="1541207" y="66368"/>
                </a:cubicBezTo>
                <a:cubicBezTo>
                  <a:pt x="1482214" y="102010"/>
                  <a:pt x="1319981" y="213852"/>
                  <a:pt x="1319981" y="213852"/>
                </a:cubicBezTo>
                <a:cubicBezTo>
                  <a:pt x="1264675" y="250723"/>
                  <a:pt x="1233949" y="275304"/>
                  <a:pt x="1209368" y="287594"/>
                </a:cubicBezTo>
                <a:cubicBezTo>
                  <a:pt x="1184787" y="299884"/>
                  <a:pt x="1206910" y="270388"/>
                  <a:pt x="1172497" y="287594"/>
                </a:cubicBezTo>
                <a:cubicBezTo>
                  <a:pt x="1138084" y="304800"/>
                  <a:pt x="1049594" y="367481"/>
                  <a:pt x="1002891" y="390832"/>
                </a:cubicBezTo>
                <a:cubicBezTo>
                  <a:pt x="956188" y="414183"/>
                  <a:pt x="932836" y="406809"/>
                  <a:pt x="892278" y="427703"/>
                </a:cubicBezTo>
                <a:cubicBezTo>
                  <a:pt x="851720" y="448597"/>
                  <a:pt x="808703" y="491613"/>
                  <a:pt x="759542" y="516194"/>
                </a:cubicBezTo>
                <a:cubicBezTo>
                  <a:pt x="710381" y="540775"/>
                  <a:pt x="652616" y="540774"/>
                  <a:pt x="597310" y="575187"/>
                </a:cubicBezTo>
                <a:cubicBezTo>
                  <a:pt x="542004" y="609600"/>
                  <a:pt x="508820" y="646471"/>
                  <a:pt x="427704" y="722671"/>
                </a:cubicBezTo>
                <a:cubicBezTo>
                  <a:pt x="346588" y="798871"/>
                  <a:pt x="181897" y="948813"/>
                  <a:pt x="110613" y="1032387"/>
                </a:cubicBezTo>
                <a:cubicBezTo>
                  <a:pt x="39329" y="1115961"/>
                  <a:pt x="19664" y="1170038"/>
                  <a:pt x="0" y="1224116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Forma livre 12"/>
          <p:cNvSpPr/>
          <p:nvPr/>
        </p:nvSpPr>
        <p:spPr>
          <a:xfrm>
            <a:off x="1759702" y="4432319"/>
            <a:ext cx="1091380" cy="268273"/>
          </a:xfrm>
          <a:custGeom>
            <a:avLst/>
            <a:gdLst>
              <a:gd name="connsiteX0" fmla="*/ 0 w 1091380"/>
              <a:gd name="connsiteY0" fmla="*/ 194531 h 268273"/>
              <a:gd name="connsiteX1" fmla="*/ 103238 w 1091380"/>
              <a:gd name="connsiteY1" fmla="*/ 268273 h 268273"/>
              <a:gd name="connsiteX2" fmla="*/ 398206 w 1091380"/>
              <a:gd name="connsiteY2" fmla="*/ 194531 h 268273"/>
              <a:gd name="connsiteX3" fmla="*/ 766916 w 1091380"/>
              <a:gd name="connsiteY3" fmla="*/ 113415 h 268273"/>
              <a:gd name="connsiteX4" fmla="*/ 899651 w 1091380"/>
              <a:gd name="connsiteY4" fmla="*/ 24924 h 268273"/>
              <a:gd name="connsiteX5" fmla="*/ 1091380 w 1091380"/>
              <a:gd name="connsiteY5" fmla="*/ 2802 h 268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1380" h="268273">
                <a:moveTo>
                  <a:pt x="0" y="194531"/>
                </a:moveTo>
                <a:cubicBezTo>
                  <a:pt x="18435" y="231402"/>
                  <a:pt x="36870" y="268273"/>
                  <a:pt x="103238" y="268273"/>
                </a:cubicBezTo>
                <a:cubicBezTo>
                  <a:pt x="169606" y="268273"/>
                  <a:pt x="287593" y="220341"/>
                  <a:pt x="398206" y="194531"/>
                </a:cubicBezTo>
                <a:cubicBezTo>
                  <a:pt x="508819" y="168721"/>
                  <a:pt x="683342" y="141683"/>
                  <a:pt x="766916" y="113415"/>
                </a:cubicBezTo>
                <a:cubicBezTo>
                  <a:pt x="850490" y="85147"/>
                  <a:pt x="845574" y="43359"/>
                  <a:pt x="899651" y="24924"/>
                </a:cubicBezTo>
                <a:cubicBezTo>
                  <a:pt x="953728" y="6489"/>
                  <a:pt x="1026241" y="-5801"/>
                  <a:pt x="1091380" y="2802"/>
                </a:cubicBezTo>
              </a:path>
            </a:pathLst>
          </a:custGeom>
          <a:noFill/>
          <a:ln w="10795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Forma livre 2"/>
          <p:cNvSpPr/>
          <p:nvPr/>
        </p:nvSpPr>
        <p:spPr>
          <a:xfrm>
            <a:off x="1572150" y="4465696"/>
            <a:ext cx="2544024" cy="487715"/>
          </a:xfrm>
          <a:custGeom>
            <a:avLst/>
            <a:gdLst>
              <a:gd name="connsiteX0" fmla="*/ 0 w 2544024"/>
              <a:gd name="connsiteY0" fmla="*/ 0 h 487715"/>
              <a:gd name="connsiteX1" fmla="*/ 642796 w 2544024"/>
              <a:gd name="connsiteY1" fmla="*/ 307818 h 487715"/>
              <a:gd name="connsiteX2" fmla="*/ 1448554 w 2544024"/>
              <a:gd name="connsiteY2" fmla="*/ 479834 h 487715"/>
              <a:gd name="connsiteX3" fmla="*/ 2082297 w 2544024"/>
              <a:gd name="connsiteY3" fmla="*/ 425513 h 487715"/>
              <a:gd name="connsiteX4" fmla="*/ 2544024 w 2544024"/>
              <a:gd name="connsiteY4" fmla="*/ 135802 h 487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4024" h="487715">
                <a:moveTo>
                  <a:pt x="0" y="0"/>
                </a:moveTo>
                <a:cubicBezTo>
                  <a:pt x="200685" y="113923"/>
                  <a:pt x="401370" y="227846"/>
                  <a:pt x="642796" y="307818"/>
                </a:cubicBezTo>
                <a:cubicBezTo>
                  <a:pt x="884222" y="387790"/>
                  <a:pt x="1208637" y="460218"/>
                  <a:pt x="1448554" y="479834"/>
                </a:cubicBezTo>
                <a:cubicBezTo>
                  <a:pt x="1688471" y="499450"/>
                  <a:pt x="1899719" y="482852"/>
                  <a:pt x="2082297" y="425513"/>
                </a:cubicBezTo>
                <a:cubicBezTo>
                  <a:pt x="2264875" y="368174"/>
                  <a:pt x="2544024" y="135802"/>
                  <a:pt x="2544024" y="135802"/>
                </a:cubicBezTo>
              </a:path>
            </a:pathLst>
          </a:custGeom>
          <a:noFill/>
          <a:ln w="127000">
            <a:solidFill>
              <a:srgbClr val="C00000">
                <a:alpha val="60000"/>
              </a:srgb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8" name="Conector reto 17"/>
          <p:cNvCxnSpPr/>
          <p:nvPr/>
        </p:nvCxnSpPr>
        <p:spPr>
          <a:xfrm>
            <a:off x="7020272" y="5330916"/>
            <a:ext cx="720080" cy="0"/>
          </a:xfrm>
          <a:prstGeom prst="line">
            <a:avLst/>
          </a:prstGeom>
          <a:noFill/>
          <a:ln w="508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CaixaDeTexto 18"/>
          <p:cNvSpPr txBox="1"/>
          <p:nvPr/>
        </p:nvSpPr>
        <p:spPr>
          <a:xfrm>
            <a:off x="7730008" y="5185037"/>
            <a:ext cx="1413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ROTAS TRANSVERSAIS EM VIAS RADIAIS</a:t>
            </a:r>
          </a:p>
        </p:txBody>
      </p:sp>
    </p:spTree>
    <p:extLst>
      <p:ext uri="{BB962C8B-B14F-4D97-AF65-F5344CB8AC3E}">
        <p14:creationId xmlns="" xmlns:p14="http://schemas.microsoft.com/office/powerpoint/2010/main" val="4585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sz="2700" b="1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ÁREA CONSOLIDADA</a:t>
            </a:r>
            <a:br>
              <a:rPr lang="pt-BR" sz="2700" b="1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</a:br>
            <a:r>
              <a:rPr lang="pt-BR" sz="2700" b="1" dirty="0" smtClean="0">
                <a:solidFill>
                  <a:srgbClr val="FFC000"/>
                </a:solidFill>
                <a:latin typeface="+mn-lt"/>
                <a:ea typeface="+mn-ea"/>
                <a:cs typeface="+mn-cs"/>
              </a:rPr>
              <a:t>MELHORIA DA CONECTIVIDADE </a:t>
            </a:r>
            <a:r>
              <a:rPr lang="pt-BR" sz="2400" b="1" dirty="0" smtClean="0"/>
              <a:t/>
            </a:r>
            <a:br>
              <a:rPr lang="pt-BR" sz="2400" b="1" dirty="0" smtClean="0"/>
            </a:br>
            <a:endParaRPr lang="pt-BR" sz="2400" b="1" dirty="0"/>
          </a:p>
        </p:txBody>
      </p:sp>
      <p:sp>
        <p:nvSpPr>
          <p:cNvPr id="21" name="CaixaDeTexto 20"/>
          <p:cNvSpPr txBox="1"/>
          <p:nvPr/>
        </p:nvSpPr>
        <p:spPr>
          <a:xfrm>
            <a:off x="7791733" y="4837672"/>
            <a:ext cx="1692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ÁREAS DE INTERVENÇÃO</a:t>
            </a:r>
          </a:p>
        </p:txBody>
      </p:sp>
      <p:sp>
        <p:nvSpPr>
          <p:cNvPr id="22" name="Elipse 21"/>
          <p:cNvSpPr/>
          <p:nvPr/>
        </p:nvSpPr>
        <p:spPr>
          <a:xfrm>
            <a:off x="7188373" y="4821237"/>
            <a:ext cx="479971" cy="479971"/>
          </a:xfrm>
          <a:prstGeom prst="ellipse">
            <a:avLst/>
          </a:prstGeom>
          <a:solidFill>
            <a:srgbClr val="C00000">
              <a:alpha val="60000"/>
            </a:srgbClr>
          </a:solidFill>
          <a:ln w="635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3" name="Grupo 12"/>
          <p:cNvGrpSpPr/>
          <p:nvPr/>
        </p:nvGrpSpPr>
        <p:grpSpPr>
          <a:xfrm>
            <a:off x="29306" y="1556792"/>
            <a:ext cx="6918958" cy="5307384"/>
            <a:chOff x="29306" y="1556792"/>
            <a:chExt cx="6918958" cy="5307384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549" r="20783" b="7966"/>
            <a:stretch/>
          </p:blipFill>
          <p:spPr>
            <a:xfrm>
              <a:off x="29306" y="1556792"/>
              <a:ext cx="6918958" cy="5307384"/>
            </a:xfrm>
            <a:prstGeom prst="rect">
              <a:avLst/>
            </a:prstGeom>
          </p:spPr>
        </p:pic>
        <p:sp>
          <p:nvSpPr>
            <p:cNvPr id="20" name="Elipse 19"/>
            <p:cNvSpPr/>
            <p:nvPr/>
          </p:nvSpPr>
          <p:spPr>
            <a:xfrm>
              <a:off x="3468378" y="4218000"/>
              <a:ext cx="432048" cy="432048"/>
            </a:xfrm>
            <a:prstGeom prst="ellipse">
              <a:avLst/>
            </a:prstGeom>
            <a:solidFill>
              <a:srgbClr val="C00000">
                <a:alpha val="6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3" name="Elipse 22"/>
            <p:cNvSpPr/>
            <p:nvPr/>
          </p:nvSpPr>
          <p:spPr>
            <a:xfrm>
              <a:off x="2947685" y="5242892"/>
              <a:ext cx="432048" cy="432048"/>
            </a:xfrm>
            <a:prstGeom prst="ellipse">
              <a:avLst/>
            </a:prstGeom>
            <a:solidFill>
              <a:srgbClr val="C00000">
                <a:alpha val="6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4" name="Elipse 23"/>
            <p:cNvSpPr/>
            <p:nvPr/>
          </p:nvSpPr>
          <p:spPr>
            <a:xfrm>
              <a:off x="3198903" y="3600400"/>
              <a:ext cx="432048" cy="432048"/>
            </a:xfrm>
            <a:prstGeom prst="ellipse">
              <a:avLst/>
            </a:prstGeom>
            <a:solidFill>
              <a:srgbClr val="C00000">
                <a:alpha val="6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5" name="Forma livre 2"/>
            <p:cNvSpPr/>
            <p:nvPr/>
          </p:nvSpPr>
          <p:spPr>
            <a:xfrm>
              <a:off x="2107721" y="4602336"/>
              <a:ext cx="2544024" cy="487715"/>
            </a:xfrm>
            <a:custGeom>
              <a:avLst/>
              <a:gdLst>
                <a:gd name="connsiteX0" fmla="*/ 0 w 2544024"/>
                <a:gd name="connsiteY0" fmla="*/ 0 h 487715"/>
                <a:gd name="connsiteX1" fmla="*/ 642796 w 2544024"/>
                <a:gd name="connsiteY1" fmla="*/ 307818 h 487715"/>
                <a:gd name="connsiteX2" fmla="*/ 1448554 w 2544024"/>
                <a:gd name="connsiteY2" fmla="*/ 479834 h 487715"/>
                <a:gd name="connsiteX3" fmla="*/ 2082297 w 2544024"/>
                <a:gd name="connsiteY3" fmla="*/ 425513 h 487715"/>
                <a:gd name="connsiteX4" fmla="*/ 2544024 w 2544024"/>
                <a:gd name="connsiteY4" fmla="*/ 135802 h 48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44024" h="487715">
                  <a:moveTo>
                    <a:pt x="0" y="0"/>
                  </a:moveTo>
                  <a:cubicBezTo>
                    <a:pt x="200685" y="113923"/>
                    <a:pt x="401370" y="227846"/>
                    <a:pt x="642796" y="307818"/>
                  </a:cubicBezTo>
                  <a:cubicBezTo>
                    <a:pt x="884222" y="387790"/>
                    <a:pt x="1208637" y="460218"/>
                    <a:pt x="1448554" y="479834"/>
                  </a:cubicBezTo>
                  <a:cubicBezTo>
                    <a:pt x="1688471" y="499450"/>
                    <a:pt x="1899719" y="482852"/>
                    <a:pt x="2082297" y="425513"/>
                  </a:cubicBezTo>
                  <a:cubicBezTo>
                    <a:pt x="2264875" y="368174"/>
                    <a:pt x="2544024" y="135802"/>
                    <a:pt x="2544024" y="135802"/>
                  </a:cubicBezTo>
                </a:path>
              </a:pathLst>
            </a:custGeom>
            <a:noFill/>
            <a:ln w="127000">
              <a:solidFill>
                <a:srgbClr val="C00000">
                  <a:alpha val="60000"/>
                </a:srgb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cxnSp>
        <p:nvCxnSpPr>
          <p:cNvPr id="33" name="Conector reto 32"/>
          <p:cNvCxnSpPr/>
          <p:nvPr/>
        </p:nvCxnSpPr>
        <p:spPr>
          <a:xfrm>
            <a:off x="7092280" y="5589240"/>
            <a:ext cx="684584" cy="0"/>
          </a:xfrm>
          <a:prstGeom prst="line">
            <a:avLst/>
          </a:prstGeom>
          <a:noFill/>
          <a:ln w="127000">
            <a:solidFill>
              <a:srgbClr val="C00000">
                <a:alpha val="60000"/>
              </a:srgb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CaixaDeTexto 34"/>
          <p:cNvSpPr txBox="1"/>
          <p:nvPr/>
        </p:nvSpPr>
        <p:spPr>
          <a:xfrm>
            <a:off x="7791733" y="5458916"/>
            <a:ext cx="1692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LIGAÇÃO</a:t>
            </a:r>
          </a:p>
          <a:p>
            <a:r>
              <a:rPr lang="pt-BR" sz="1200" dirty="0">
                <a:latin typeface="DIN-Medium" panose="020B0500000000000000" pitchFamily="34" charset="0"/>
              </a:rPr>
              <a:t>VIÁRIA</a:t>
            </a:r>
          </a:p>
        </p:txBody>
      </p:sp>
    </p:spTree>
    <p:extLst>
      <p:ext uri="{BB962C8B-B14F-4D97-AF65-F5344CB8AC3E}">
        <p14:creationId xmlns="" xmlns:p14="http://schemas.microsoft.com/office/powerpoint/2010/main" val="166951645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PROPOSTAS PARA </a:t>
            </a:r>
            <a:r>
              <a:rPr lang="pt-BR" sz="2000" b="1" dirty="0" smtClean="0"/>
              <a:t>AV</a:t>
            </a:r>
            <a:r>
              <a:rPr lang="pt-BR" sz="2000" b="1" dirty="0"/>
              <a:t>. FÁBIO F. BICUDO 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ÁREA CONSOLIDADA</a:t>
            </a:r>
            <a:endParaRPr lang="pt-BR" sz="2400" b="1" dirty="0"/>
          </a:p>
        </p:txBody>
      </p:sp>
      <p:grpSp>
        <p:nvGrpSpPr>
          <p:cNvPr id="2" name="Agrupar 1"/>
          <p:cNvGrpSpPr/>
          <p:nvPr/>
        </p:nvGrpSpPr>
        <p:grpSpPr>
          <a:xfrm>
            <a:off x="238575" y="1628800"/>
            <a:ext cx="6623720" cy="5112703"/>
            <a:chOff x="827584" y="1091184"/>
            <a:chExt cx="6623720" cy="5112703"/>
          </a:xfrm>
        </p:grpSpPr>
        <p:pic>
          <p:nvPicPr>
            <p:cNvPr id="13" name="Imagem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9050" r="18511" b="11343"/>
            <a:stretch/>
          </p:blipFill>
          <p:spPr>
            <a:xfrm>
              <a:off x="827584" y="1091184"/>
              <a:ext cx="6623720" cy="5112703"/>
            </a:xfrm>
            <a:prstGeom prst="rect">
              <a:avLst/>
            </a:prstGeom>
          </p:spPr>
        </p:pic>
        <p:sp>
          <p:nvSpPr>
            <p:cNvPr id="14" name="Forma livre 10"/>
            <p:cNvSpPr/>
            <p:nvPr/>
          </p:nvSpPr>
          <p:spPr>
            <a:xfrm>
              <a:off x="3553104" y="1451069"/>
              <a:ext cx="115711" cy="4482852"/>
            </a:xfrm>
            <a:custGeom>
              <a:avLst/>
              <a:gdLst>
                <a:gd name="connsiteX0" fmla="*/ 6969 w 90160"/>
                <a:gd name="connsiteY0" fmla="*/ 0 h 3965418"/>
                <a:gd name="connsiteX1" fmla="*/ 6969 w 90160"/>
                <a:gd name="connsiteY1" fmla="*/ 3005751 h 3965418"/>
                <a:gd name="connsiteX2" fmla="*/ 79397 w 90160"/>
                <a:gd name="connsiteY2" fmla="*/ 3005751 h 3965418"/>
                <a:gd name="connsiteX3" fmla="*/ 88450 w 90160"/>
                <a:gd name="connsiteY3" fmla="*/ 3965418 h 3965418"/>
                <a:gd name="connsiteX0" fmla="*/ 22291 w 106444"/>
                <a:gd name="connsiteY0" fmla="*/ 0 h 3965418"/>
                <a:gd name="connsiteX1" fmla="*/ 3241 w 106444"/>
                <a:gd name="connsiteY1" fmla="*/ 2515213 h 3965418"/>
                <a:gd name="connsiteX2" fmla="*/ 94719 w 106444"/>
                <a:gd name="connsiteY2" fmla="*/ 3005751 h 3965418"/>
                <a:gd name="connsiteX3" fmla="*/ 103772 w 106444"/>
                <a:gd name="connsiteY3" fmla="*/ 3965418 h 3965418"/>
                <a:gd name="connsiteX0" fmla="*/ 19051 w 102220"/>
                <a:gd name="connsiteY0" fmla="*/ 0 h 3965418"/>
                <a:gd name="connsiteX1" fmla="*/ 1 w 102220"/>
                <a:gd name="connsiteY1" fmla="*/ 2515213 h 3965418"/>
                <a:gd name="connsiteX2" fmla="*/ 19570 w 102220"/>
                <a:gd name="connsiteY2" fmla="*/ 3009806 h 3965418"/>
                <a:gd name="connsiteX3" fmla="*/ 91479 w 102220"/>
                <a:gd name="connsiteY3" fmla="*/ 3005751 h 3965418"/>
                <a:gd name="connsiteX4" fmla="*/ 100532 w 102220"/>
                <a:gd name="connsiteY4" fmla="*/ 3965418 h 3965418"/>
                <a:gd name="connsiteX0" fmla="*/ 19051 w 111026"/>
                <a:gd name="connsiteY0" fmla="*/ 0 h 3965418"/>
                <a:gd name="connsiteX1" fmla="*/ 1 w 111026"/>
                <a:gd name="connsiteY1" fmla="*/ 2515213 h 3965418"/>
                <a:gd name="connsiteX2" fmla="*/ 19570 w 111026"/>
                <a:gd name="connsiteY2" fmla="*/ 3009806 h 3965418"/>
                <a:gd name="connsiteX3" fmla="*/ 105767 w 111026"/>
                <a:gd name="connsiteY3" fmla="*/ 3172438 h 3965418"/>
                <a:gd name="connsiteX4" fmla="*/ 100532 w 111026"/>
                <a:gd name="connsiteY4" fmla="*/ 3965418 h 3965418"/>
                <a:gd name="connsiteX0" fmla="*/ 26209 w 119575"/>
                <a:gd name="connsiteY0" fmla="*/ 0 h 3965418"/>
                <a:gd name="connsiteX1" fmla="*/ 7159 w 119575"/>
                <a:gd name="connsiteY1" fmla="*/ 2515213 h 3965418"/>
                <a:gd name="connsiteX2" fmla="*/ 7678 w 119575"/>
                <a:gd name="connsiteY2" fmla="*/ 2976469 h 3965418"/>
                <a:gd name="connsiteX3" fmla="*/ 112925 w 119575"/>
                <a:gd name="connsiteY3" fmla="*/ 3172438 h 3965418"/>
                <a:gd name="connsiteX4" fmla="*/ 107690 w 119575"/>
                <a:gd name="connsiteY4" fmla="*/ 3965418 h 3965418"/>
                <a:gd name="connsiteX0" fmla="*/ 26209 w 127570"/>
                <a:gd name="connsiteY0" fmla="*/ 0 h 3965418"/>
                <a:gd name="connsiteX1" fmla="*/ 7159 w 127570"/>
                <a:gd name="connsiteY1" fmla="*/ 2515213 h 3965418"/>
                <a:gd name="connsiteX2" fmla="*/ 7678 w 127570"/>
                <a:gd name="connsiteY2" fmla="*/ 2976469 h 3965418"/>
                <a:gd name="connsiteX3" fmla="*/ 122450 w 127570"/>
                <a:gd name="connsiteY3" fmla="*/ 3058138 h 3965418"/>
                <a:gd name="connsiteX4" fmla="*/ 107690 w 127570"/>
                <a:gd name="connsiteY4" fmla="*/ 3965418 h 3965418"/>
                <a:gd name="connsiteX0" fmla="*/ 26209 w 122707"/>
                <a:gd name="connsiteY0" fmla="*/ 0 h 3965418"/>
                <a:gd name="connsiteX1" fmla="*/ 7159 w 122707"/>
                <a:gd name="connsiteY1" fmla="*/ 2515213 h 3965418"/>
                <a:gd name="connsiteX2" fmla="*/ 7678 w 122707"/>
                <a:gd name="connsiteY2" fmla="*/ 2976469 h 3965418"/>
                <a:gd name="connsiteX3" fmla="*/ 122450 w 122707"/>
                <a:gd name="connsiteY3" fmla="*/ 3058138 h 3965418"/>
                <a:gd name="connsiteX4" fmla="*/ 107690 w 122707"/>
                <a:gd name="connsiteY4" fmla="*/ 3965418 h 3965418"/>
                <a:gd name="connsiteX0" fmla="*/ 29847 w 131528"/>
                <a:gd name="connsiteY0" fmla="*/ 0 h 3965418"/>
                <a:gd name="connsiteX1" fmla="*/ 10797 w 131528"/>
                <a:gd name="connsiteY1" fmla="*/ 2515213 h 3965418"/>
                <a:gd name="connsiteX2" fmla="*/ 6554 w 131528"/>
                <a:gd name="connsiteY2" fmla="*/ 2890744 h 3965418"/>
                <a:gd name="connsiteX3" fmla="*/ 126088 w 131528"/>
                <a:gd name="connsiteY3" fmla="*/ 3058138 h 3965418"/>
                <a:gd name="connsiteX4" fmla="*/ 111328 w 131528"/>
                <a:gd name="connsiteY4" fmla="*/ 3965418 h 3965418"/>
                <a:gd name="connsiteX0" fmla="*/ 29847 w 131528"/>
                <a:gd name="connsiteY0" fmla="*/ 0 h 3965418"/>
                <a:gd name="connsiteX1" fmla="*/ 10797 w 131528"/>
                <a:gd name="connsiteY1" fmla="*/ 2515213 h 3965418"/>
                <a:gd name="connsiteX2" fmla="*/ 6554 w 131528"/>
                <a:gd name="connsiteY2" fmla="*/ 2952657 h 3965418"/>
                <a:gd name="connsiteX3" fmla="*/ 126088 w 131528"/>
                <a:gd name="connsiteY3" fmla="*/ 3058138 h 3965418"/>
                <a:gd name="connsiteX4" fmla="*/ 111328 w 131528"/>
                <a:gd name="connsiteY4" fmla="*/ 3965418 h 3965418"/>
                <a:gd name="connsiteX0" fmla="*/ 42121 w 144774"/>
                <a:gd name="connsiteY0" fmla="*/ 0 h 3965418"/>
                <a:gd name="connsiteX1" fmla="*/ 23071 w 144774"/>
                <a:gd name="connsiteY1" fmla="*/ 2515213 h 3965418"/>
                <a:gd name="connsiteX2" fmla="*/ 4540 w 144774"/>
                <a:gd name="connsiteY2" fmla="*/ 2905032 h 3965418"/>
                <a:gd name="connsiteX3" fmla="*/ 138362 w 144774"/>
                <a:gd name="connsiteY3" fmla="*/ 3058138 h 3965418"/>
                <a:gd name="connsiteX4" fmla="*/ 123602 w 144774"/>
                <a:gd name="connsiteY4" fmla="*/ 3965418 h 3965418"/>
                <a:gd name="connsiteX0" fmla="*/ 26210 w 127571"/>
                <a:gd name="connsiteY0" fmla="*/ 0 h 3965418"/>
                <a:gd name="connsiteX1" fmla="*/ 7160 w 127571"/>
                <a:gd name="connsiteY1" fmla="*/ 2515213 h 3965418"/>
                <a:gd name="connsiteX2" fmla="*/ 7679 w 127571"/>
                <a:gd name="connsiteY2" fmla="*/ 2924082 h 3965418"/>
                <a:gd name="connsiteX3" fmla="*/ 122451 w 127571"/>
                <a:gd name="connsiteY3" fmla="*/ 3058138 h 3965418"/>
                <a:gd name="connsiteX4" fmla="*/ 107691 w 127571"/>
                <a:gd name="connsiteY4" fmla="*/ 3965418 h 3965418"/>
                <a:gd name="connsiteX0" fmla="*/ 26210 w 115966"/>
                <a:gd name="connsiteY0" fmla="*/ 0 h 3965418"/>
                <a:gd name="connsiteX1" fmla="*/ 7160 w 115966"/>
                <a:gd name="connsiteY1" fmla="*/ 2515213 h 3965418"/>
                <a:gd name="connsiteX2" fmla="*/ 7679 w 115966"/>
                <a:gd name="connsiteY2" fmla="*/ 2924082 h 3965418"/>
                <a:gd name="connsiteX3" fmla="*/ 108164 w 115966"/>
                <a:gd name="connsiteY3" fmla="*/ 3105763 h 3965418"/>
                <a:gd name="connsiteX4" fmla="*/ 107691 w 115966"/>
                <a:gd name="connsiteY4" fmla="*/ 3965418 h 3965418"/>
                <a:gd name="connsiteX0" fmla="*/ 23017 w 112420"/>
                <a:gd name="connsiteY0" fmla="*/ 0 h 3965418"/>
                <a:gd name="connsiteX1" fmla="*/ 3967 w 112420"/>
                <a:gd name="connsiteY1" fmla="*/ 2515213 h 3965418"/>
                <a:gd name="connsiteX2" fmla="*/ 9248 w 112420"/>
                <a:gd name="connsiteY2" fmla="*/ 2971707 h 3965418"/>
                <a:gd name="connsiteX3" fmla="*/ 104971 w 112420"/>
                <a:gd name="connsiteY3" fmla="*/ 3105763 h 3965418"/>
                <a:gd name="connsiteX4" fmla="*/ 104498 w 112420"/>
                <a:gd name="connsiteY4" fmla="*/ 3965418 h 3965418"/>
                <a:gd name="connsiteX0" fmla="*/ 23017 w 119949"/>
                <a:gd name="connsiteY0" fmla="*/ 0 h 3965418"/>
                <a:gd name="connsiteX1" fmla="*/ 3967 w 119949"/>
                <a:gd name="connsiteY1" fmla="*/ 2515213 h 3965418"/>
                <a:gd name="connsiteX2" fmla="*/ 9248 w 119949"/>
                <a:gd name="connsiteY2" fmla="*/ 2971707 h 3965418"/>
                <a:gd name="connsiteX3" fmla="*/ 114496 w 119949"/>
                <a:gd name="connsiteY3" fmla="*/ 3115288 h 3965418"/>
                <a:gd name="connsiteX4" fmla="*/ 104498 w 119949"/>
                <a:gd name="connsiteY4" fmla="*/ 3965418 h 3965418"/>
                <a:gd name="connsiteX0" fmla="*/ 23017 w 119949"/>
                <a:gd name="connsiteY0" fmla="*/ 0 h 5108418"/>
                <a:gd name="connsiteX1" fmla="*/ 3967 w 119949"/>
                <a:gd name="connsiteY1" fmla="*/ 2515213 h 5108418"/>
                <a:gd name="connsiteX2" fmla="*/ 9248 w 119949"/>
                <a:gd name="connsiteY2" fmla="*/ 2971707 h 5108418"/>
                <a:gd name="connsiteX3" fmla="*/ 114496 w 119949"/>
                <a:gd name="connsiteY3" fmla="*/ 3115288 h 5108418"/>
                <a:gd name="connsiteX4" fmla="*/ 104498 w 119949"/>
                <a:gd name="connsiteY4" fmla="*/ 5108418 h 5108418"/>
                <a:gd name="connsiteX0" fmla="*/ 23017 w 119949"/>
                <a:gd name="connsiteY0" fmla="*/ 0 h 4752818"/>
                <a:gd name="connsiteX1" fmla="*/ 3967 w 119949"/>
                <a:gd name="connsiteY1" fmla="*/ 2159613 h 4752818"/>
                <a:gd name="connsiteX2" fmla="*/ 9248 w 119949"/>
                <a:gd name="connsiteY2" fmla="*/ 2616107 h 4752818"/>
                <a:gd name="connsiteX3" fmla="*/ 114496 w 119949"/>
                <a:gd name="connsiteY3" fmla="*/ 2759688 h 4752818"/>
                <a:gd name="connsiteX4" fmla="*/ 104498 w 119949"/>
                <a:gd name="connsiteY4" fmla="*/ 4752818 h 4752818"/>
                <a:gd name="connsiteX0" fmla="*/ 23017 w 133382"/>
                <a:gd name="connsiteY0" fmla="*/ 0 h 4752818"/>
                <a:gd name="connsiteX1" fmla="*/ 3967 w 133382"/>
                <a:gd name="connsiteY1" fmla="*/ 2159613 h 4752818"/>
                <a:gd name="connsiteX2" fmla="*/ 9248 w 133382"/>
                <a:gd name="connsiteY2" fmla="*/ 2616107 h 4752818"/>
                <a:gd name="connsiteX3" fmla="*/ 129569 w 133382"/>
                <a:gd name="connsiteY3" fmla="*/ 2900365 h 4752818"/>
                <a:gd name="connsiteX4" fmla="*/ 104498 w 133382"/>
                <a:gd name="connsiteY4" fmla="*/ 4752818 h 4752818"/>
                <a:gd name="connsiteX0" fmla="*/ 23017 w 112048"/>
                <a:gd name="connsiteY0" fmla="*/ 0 h 4752818"/>
                <a:gd name="connsiteX1" fmla="*/ 3967 w 112048"/>
                <a:gd name="connsiteY1" fmla="*/ 2159613 h 4752818"/>
                <a:gd name="connsiteX2" fmla="*/ 9248 w 112048"/>
                <a:gd name="connsiteY2" fmla="*/ 2616107 h 4752818"/>
                <a:gd name="connsiteX3" fmla="*/ 104448 w 112048"/>
                <a:gd name="connsiteY3" fmla="*/ 2895341 h 4752818"/>
                <a:gd name="connsiteX4" fmla="*/ 104498 w 112048"/>
                <a:gd name="connsiteY4" fmla="*/ 4752818 h 4752818"/>
                <a:gd name="connsiteX0" fmla="*/ 23017 w 115711"/>
                <a:gd name="connsiteY0" fmla="*/ 0 h 4482852"/>
                <a:gd name="connsiteX1" fmla="*/ 3967 w 115711"/>
                <a:gd name="connsiteY1" fmla="*/ 2159613 h 4482852"/>
                <a:gd name="connsiteX2" fmla="*/ 9248 w 115711"/>
                <a:gd name="connsiteY2" fmla="*/ 2616107 h 4482852"/>
                <a:gd name="connsiteX3" fmla="*/ 104448 w 115711"/>
                <a:gd name="connsiteY3" fmla="*/ 2895341 h 4482852"/>
                <a:gd name="connsiteX4" fmla="*/ 113206 w 115711"/>
                <a:gd name="connsiteY4" fmla="*/ 4482852 h 4482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711" h="4482852">
                  <a:moveTo>
                    <a:pt x="23017" y="0"/>
                  </a:moveTo>
                  <a:cubicBezTo>
                    <a:pt x="16981" y="1252396"/>
                    <a:pt x="6262" y="1723595"/>
                    <a:pt x="3967" y="2159613"/>
                  </a:cubicBezTo>
                  <a:cubicBezTo>
                    <a:pt x="1672" y="2595631"/>
                    <a:pt x="-5998" y="2534351"/>
                    <a:pt x="9248" y="2616107"/>
                  </a:cubicBezTo>
                  <a:cubicBezTo>
                    <a:pt x="24494" y="2697863"/>
                    <a:pt x="88573" y="2539223"/>
                    <a:pt x="104448" y="2895341"/>
                  </a:cubicBezTo>
                  <a:cubicBezTo>
                    <a:pt x="120323" y="3251459"/>
                    <a:pt x="115469" y="4082990"/>
                    <a:pt x="113206" y="4482852"/>
                  </a:cubicBezTo>
                </a:path>
              </a:pathLst>
            </a:custGeom>
            <a:noFill/>
            <a:ln w="50800">
              <a:solidFill>
                <a:srgbClr val="C00000">
                  <a:alpha val="60000"/>
                </a:srgbClr>
              </a:solidFill>
              <a:headEnd type="none" w="sm" len="sm"/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Forma livre 12"/>
            <p:cNvSpPr/>
            <p:nvPr/>
          </p:nvSpPr>
          <p:spPr>
            <a:xfrm>
              <a:off x="3354206" y="1152525"/>
              <a:ext cx="714710" cy="4762500"/>
            </a:xfrm>
            <a:custGeom>
              <a:avLst/>
              <a:gdLst>
                <a:gd name="connsiteX0" fmla="*/ 773921 w 834489"/>
                <a:gd name="connsiteY0" fmla="*/ 3810000 h 3810000"/>
                <a:gd name="connsiteX1" fmla="*/ 764396 w 834489"/>
                <a:gd name="connsiteY1" fmla="*/ 3228975 h 3810000"/>
                <a:gd name="connsiteX2" fmla="*/ 69071 w 834489"/>
                <a:gd name="connsiteY2" fmla="*/ 3228975 h 3810000"/>
                <a:gd name="connsiteX3" fmla="*/ 59546 w 834489"/>
                <a:gd name="connsiteY3" fmla="*/ 2905125 h 3810000"/>
                <a:gd name="connsiteX4" fmla="*/ 373871 w 834489"/>
                <a:gd name="connsiteY4" fmla="*/ 2876550 h 3810000"/>
                <a:gd name="connsiteX5" fmla="*/ 392921 w 834489"/>
                <a:gd name="connsiteY5" fmla="*/ 0 h 3810000"/>
                <a:gd name="connsiteX0" fmla="*/ 773921 w 820825"/>
                <a:gd name="connsiteY0" fmla="*/ 3810000 h 3810000"/>
                <a:gd name="connsiteX1" fmla="*/ 779452 w 820825"/>
                <a:gd name="connsiteY1" fmla="*/ 3507965 h 3810000"/>
                <a:gd name="connsiteX2" fmla="*/ 764396 w 820825"/>
                <a:gd name="connsiteY2" fmla="*/ 3228975 h 3810000"/>
                <a:gd name="connsiteX3" fmla="*/ 69071 w 820825"/>
                <a:gd name="connsiteY3" fmla="*/ 3228975 h 3810000"/>
                <a:gd name="connsiteX4" fmla="*/ 59546 w 820825"/>
                <a:gd name="connsiteY4" fmla="*/ 2905125 h 3810000"/>
                <a:gd name="connsiteX5" fmla="*/ 373871 w 820825"/>
                <a:gd name="connsiteY5" fmla="*/ 2876550 h 3810000"/>
                <a:gd name="connsiteX6" fmla="*/ 392921 w 820825"/>
                <a:gd name="connsiteY6" fmla="*/ 0 h 3810000"/>
                <a:gd name="connsiteX0" fmla="*/ 770351 w 786497"/>
                <a:gd name="connsiteY0" fmla="*/ 3810000 h 3810000"/>
                <a:gd name="connsiteX1" fmla="*/ 775882 w 786497"/>
                <a:gd name="connsiteY1" fmla="*/ 3507965 h 3810000"/>
                <a:gd name="connsiteX2" fmla="*/ 709207 w 786497"/>
                <a:gd name="connsiteY2" fmla="*/ 3236350 h 3810000"/>
                <a:gd name="connsiteX3" fmla="*/ 65501 w 786497"/>
                <a:gd name="connsiteY3" fmla="*/ 3228975 h 3810000"/>
                <a:gd name="connsiteX4" fmla="*/ 55976 w 786497"/>
                <a:gd name="connsiteY4" fmla="*/ 2905125 h 3810000"/>
                <a:gd name="connsiteX5" fmla="*/ 370301 w 786497"/>
                <a:gd name="connsiteY5" fmla="*/ 2876550 h 3810000"/>
                <a:gd name="connsiteX6" fmla="*/ 389351 w 786497"/>
                <a:gd name="connsiteY6" fmla="*/ 0 h 3810000"/>
                <a:gd name="connsiteX0" fmla="*/ 751379 w 767525"/>
                <a:gd name="connsiteY0" fmla="*/ 3810000 h 3810000"/>
                <a:gd name="connsiteX1" fmla="*/ 756910 w 767525"/>
                <a:gd name="connsiteY1" fmla="*/ 3507965 h 3810000"/>
                <a:gd name="connsiteX2" fmla="*/ 690235 w 767525"/>
                <a:gd name="connsiteY2" fmla="*/ 3236350 h 3810000"/>
                <a:gd name="connsiteX3" fmla="*/ 46529 w 767525"/>
                <a:gd name="connsiteY3" fmla="*/ 3228975 h 3810000"/>
                <a:gd name="connsiteX4" fmla="*/ 48987 w 767525"/>
                <a:gd name="connsiteY4" fmla="*/ 3080262 h 3810000"/>
                <a:gd name="connsiteX5" fmla="*/ 37004 w 767525"/>
                <a:gd name="connsiteY5" fmla="*/ 2905125 h 3810000"/>
                <a:gd name="connsiteX6" fmla="*/ 351329 w 767525"/>
                <a:gd name="connsiteY6" fmla="*/ 2876550 h 3810000"/>
                <a:gd name="connsiteX7" fmla="*/ 370379 w 767525"/>
                <a:gd name="connsiteY7" fmla="*/ 0 h 3810000"/>
                <a:gd name="connsiteX0" fmla="*/ 734321 w 744132"/>
                <a:gd name="connsiteY0" fmla="*/ 3810000 h 3810000"/>
                <a:gd name="connsiteX1" fmla="*/ 739852 w 744132"/>
                <a:gd name="connsiteY1" fmla="*/ 3507965 h 3810000"/>
                <a:gd name="connsiteX2" fmla="*/ 673177 w 744132"/>
                <a:gd name="connsiteY2" fmla="*/ 3236350 h 3810000"/>
                <a:gd name="connsiteX3" fmla="*/ 147458 w 744132"/>
                <a:gd name="connsiteY3" fmla="*/ 3243723 h 3810000"/>
                <a:gd name="connsiteX4" fmla="*/ 31929 w 744132"/>
                <a:gd name="connsiteY4" fmla="*/ 3080262 h 3810000"/>
                <a:gd name="connsiteX5" fmla="*/ 19946 w 744132"/>
                <a:gd name="connsiteY5" fmla="*/ 2905125 h 3810000"/>
                <a:gd name="connsiteX6" fmla="*/ 334271 w 744132"/>
                <a:gd name="connsiteY6" fmla="*/ 2876550 h 3810000"/>
                <a:gd name="connsiteX7" fmla="*/ 353321 w 744132"/>
                <a:gd name="connsiteY7" fmla="*/ 0 h 3810000"/>
                <a:gd name="connsiteX0" fmla="*/ 734321 w 745587"/>
                <a:gd name="connsiteY0" fmla="*/ 3810000 h 3810000"/>
                <a:gd name="connsiteX1" fmla="*/ 739852 w 745587"/>
                <a:gd name="connsiteY1" fmla="*/ 3507965 h 3810000"/>
                <a:gd name="connsiteX2" fmla="*/ 673177 w 745587"/>
                <a:gd name="connsiteY2" fmla="*/ 3236350 h 3810000"/>
                <a:gd name="connsiteX3" fmla="*/ 117962 w 745587"/>
                <a:gd name="connsiteY3" fmla="*/ 3221601 h 3810000"/>
                <a:gd name="connsiteX4" fmla="*/ 31929 w 745587"/>
                <a:gd name="connsiteY4" fmla="*/ 3080262 h 3810000"/>
                <a:gd name="connsiteX5" fmla="*/ 19946 w 745587"/>
                <a:gd name="connsiteY5" fmla="*/ 2905125 h 3810000"/>
                <a:gd name="connsiteX6" fmla="*/ 334271 w 745587"/>
                <a:gd name="connsiteY6" fmla="*/ 2876550 h 3810000"/>
                <a:gd name="connsiteX7" fmla="*/ 353321 w 745587"/>
                <a:gd name="connsiteY7" fmla="*/ 0 h 3810000"/>
                <a:gd name="connsiteX0" fmla="*/ 706243 w 717509"/>
                <a:gd name="connsiteY0" fmla="*/ 3810000 h 3810000"/>
                <a:gd name="connsiteX1" fmla="*/ 711774 w 717509"/>
                <a:gd name="connsiteY1" fmla="*/ 3507965 h 3810000"/>
                <a:gd name="connsiteX2" fmla="*/ 645099 w 717509"/>
                <a:gd name="connsiteY2" fmla="*/ 3236350 h 3810000"/>
                <a:gd name="connsiteX3" fmla="*/ 89884 w 717509"/>
                <a:gd name="connsiteY3" fmla="*/ 3221601 h 3810000"/>
                <a:gd name="connsiteX4" fmla="*/ 3851 w 717509"/>
                <a:gd name="connsiteY4" fmla="*/ 3080262 h 3810000"/>
                <a:gd name="connsiteX5" fmla="*/ 36113 w 717509"/>
                <a:gd name="connsiteY5" fmla="*/ 2905125 h 3810000"/>
                <a:gd name="connsiteX6" fmla="*/ 306193 w 717509"/>
                <a:gd name="connsiteY6" fmla="*/ 2876550 h 3810000"/>
                <a:gd name="connsiteX7" fmla="*/ 325243 w 717509"/>
                <a:gd name="connsiteY7" fmla="*/ 0 h 3810000"/>
                <a:gd name="connsiteX0" fmla="*/ 704293 w 715559"/>
                <a:gd name="connsiteY0" fmla="*/ 3810000 h 3810000"/>
                <a:gd name="connsiteX1" fmla="*/ 709824 w 715559"/>
                <a:gd name="connsiteY1" fmla="*/ 3507965 h 3810000"/>
                <a:gd name="connsiteX2" fmla="*/ 643149 w 715559"/>
                <a:gd name="connsiteY2" fmla="*/ 3236350 h 3810000"/>
                <a:gd name="connsiteX3" fmla="*/ 87934 w 715559"/>
                <a:gd name="connsiteY3" fmla="*/ 3221601 h 3810000"/>
                <a:gd name="connsiteX4" fmla="*/ 1901 w 715559"/>
                <a:gd name="connsiteY4" fmla="*/ 3080262 h 3810000"/>
                <a:gd name="connsiteX5" fmla="*/ 34163 w 715559"/>
                <a:gd name="connsiteY5" fmla="*/ 2905125 h 3810000"/>
                <a:gd name="connsiteX6" fmla="*/ 259998 w 715559"/>
                <a:gd name="connsiteY6" fmla="*/ 2903281 h 3810000"/>
                <a:gd name="connsiteX7" fmla="*/ 304243 w 715559"/>
                <a:gd name="connsiteY7" fmla="*/ 2876550 h 3810000"/>
                <a:gd name="connsiteX8" fmla="*/ 323293 w 715559"/>
                <a:gd name="connsiteY8" fmla="*/ 0 h 3810000"/>
                <a:gd name="connsiteX0" fmla="*/ 704293 w 715559"/>
                <a:gd name="connsiteY0" fmla="*/ 3810000 h 3810000"/>
                <a:gd name="connsiteX1" fmla="*/ 709824 w 715559"/>
                <a:gd name="connsiteY1" fmla="*/ 3507965 h 3810000"/>
                <a:gd name="connsiteX2" fmla="*/ 643149 w 715559"/>
                <a:gd name="connsiteY2" fmla="*/ 3236350 h 3810000"/>
                <a:gd name="connsiteX3" fmla="*/ 87934 w 715559"/>
                <a:gd name="connsiteY3" fmla="*/ 3221601 h 3810000"/>
                <a:gd name="connsiteX4" fmla="*/ 1901 w 715559"/>
                <a:gd name="connsiteY4" fmla="*/ 3080262 h 3810000"/>
                <a:gd name="connsiteX5" fmla="*/ 34163 w 715559"/>
                <a:gd name="connsiteY5" fmla="*/ 2905125 h 3810000"/>
                <a:gd name="connsiteX6" fmla="*/ 259998 w 715559"/>
                <a:gd name="connsiteY6" fmla="*/ 2903281 h 3810000"/>
                <a:gd name="connsiteX7" fmla="*/ 318992 w 715559"/>
                <a:gd name="connsiteY7" fmla="*/ 2279240 h 3810000"/>
                <a:gd name="connsiteX8" fmla="*/ 323293 w 715559"/>
                <a:gd name="connsiteY8" fmla="*/ 0 h 3810000"/>
                <a:gd name="connsiteX0" fmla="*/ 706173 w 717439"/>
                <a:gd name="connsiteY0" fmla="*/ 3810000 h 3810000"/>
                <a:gd name="connsiteX1" fmla="*/ 711704 w 717439"/>
                <a:gd name="connsiteY1" fmla="*/ 3507965 h 3810000"/>
                <a:gd name="connsiteX2" fmla="*/ 645029 w 717439"/>
                <a:gd name="connsiteY2" fmla="*/ 3236350 h 3810000"/>
                <a:gd name="connsiteX3" fmla="*/ 89814 w 717439"/>
                <a:gd name="connsiteY3" fmla="*/ 3221601 h 3810000"/>
                <a:gd name="connsiteX4" fmla="*/ 3781 w 717439"/>
                <a:gd name="connsiteY4" fmla="*/ 3080262 h 3810000"/>
                <a:gd name="connsiteX5" fmla="*/ 36043 w 717439"/>
                <a:gd name="connsiteY5" fmla="*/ 2905125 h 3810000"/>
                <a:gd name="connsiteX6" fmla="*/ 304740 w 717439"/>
                <a:gd name="connsiteY6" fmla="*/ 2922331 h 3810000"/>
                <a:gd name="connsiteX7" fmla="*/ 320872 w 717439"/>
                <a:gd name="connsiteY7" fmla="*/ 2279240 h 3810000"/>
                <a:gd name="connsiteX8" fmla="*/ 325173 w 717439"/>
                <a:gd name="connsiteY8" fmla="*/ 0 h 3810000"/>
                <a:gd name="connsiteX0" fmla="*/ 706173 w 717439"/>
                <a:gd name="connsiteY0" fmla="*/ 3810000 h 3810000"/>
                <a:gd name="connsiteX1" fmla="*/ 711704 w 717439"/>
                <a:gd name="connsiteY1" fmla="*/ 3507965 h 3810000"/>
                <a:gd name="connsiteX2" fmla="*/ 645029 w 717439"/>
                <a:gd name="connsiteY2" fmla="*/ 3236350 h 3810000"/>
                <a:gd name="connsiteX3" fmla="*/ 89814 w 717439"/>
                <a:gd name="connsiteY3" fmla="*/ 3221601 h 3810000"/>
                <a:gd name="connsiteX4" fmla="*/ 3781 w 717439"/>
                <a:gd name="connsiteY4" fmla="*/ 3080262 h 3810000"/>
                <a:gd name="connsiteX5" fmla="*/ 36043 w 717439"/>
                <a:gd name="connsiteY5" fmla="*/ 2938462 h 3810000"/>
                <a:gd name="connsiteX6" fmla="*/ 304740 w 717439"/>
                <a:gd name="connsiteY6" fmla="*/ 2922331 h 3810000"/>
                <a:gd name="connsiteX7" fmla="*/ 320872 w 717439"/>
                <a:gd name="connsiteY7" fmla="*/ 2279240 h 3810000"/>
                <a:gd name="connsiteX8" fmla="*/ 325173 w 717439"/>
                <a:gd name="connsiteY8" fmla="*/ 0 h 3810000"/>
                <a:gd name="connsiteX0" fmla="*/ 707156 w 718422"/>
                <a:gd name="connsiteY0" fmla="*/ 3810000 h 3810000"/>
                <a:gd name="connsiteX1" fmla="*/ 712687 w 718422"/>
                <a:gd name="connsiteY1" fmla="*/ 3507965 h 3810000"/>
                <a:gd name="connsiteX2" fmla="*/ 646012 w 718422"/>
                <a:gd name="connsiteY2" fmla="*/ 3236350 h 3810000"/>
                <a:gd name="connsiteX3" fmla="*/ 90797 w 718422"/>
                <a:gd name="connsiteY3" fmla="*/ 3221601 h 3810000"/>
                <a:gd name="connsiteX4" fmla="*/ 4764 w 718422"/>
                <a:gd name="connsiteY4" fmla="*/ 3080262 h 3810000"/>
                <a:gd name="connsiteX5" fmla="*/ 37026 w 718422"/>
                <a:gd name="connsiteY5" fmla="*/ 2938462 h 3810000"/>
                <a:gd name="connsiteX6" fmla="*/ 324773 w 718422"/>
                <a:gd name="connsiteY6" fmla="*/ 2836606 h 3810000"/>
                <a:gd name="connsiteX7" fmla="*/ 321855 w 718422"/>
                <a:gd name="connsiteY7" fmla="*/ 2279240 h 3810000"/>
                <a:gd name="connsiteX8" fmla="*/ 326156 w 718422"/>
                <a:gd name="connsiteY8" fmla="*/ 0 h 3810000"/>
                <a:gd name="connsiteX0" fmla="*/ 707156 w 718422"/>
                <a:gd name="connsiteY0" fmla="*/ 3810000 h 3810000"/>
                <a:gd name="connsiteX1" fmla="*/ 712687 w 718422"/>
                <a:gd name="connsiteY1" fmla="*/ 3507965 h 3810000"/>
                <a:gd name="connsiteX2" fmla="*/ 646012 w 718422"/>
                <a:gd name="connsiteY2" fmla="*/ 3236350 h 3810000"/>
                <a:gd name="connsiteX3" fmla="*/ 90797 w 718422"/>
                <a:gd name="connsiteY3" fmla="*/ 3221601 h 3810000"/>
                <a:gd name="connsiteX4" fmla="*/ 4764 w 718422"/>
                <a:gd name="connsiteY4" fmla="*/ 3080262 h 3810000"/>
                <a:gd name="connsiteX5" fmla="*/ 37026 w 718422"/>
                <a:gd name="connsiteY5" fmla="*/ 2938462 h 3810000"/>
                <a:gd name="connsiteX6" fmla="*/ 324773 w 718422"/>
                <a:gd name="connsiteY6" fmla="*/ 2836606 h 3810000"/>
                <a:gd name="connsiteX7" fmla="*/ 321855 w 718422"/>
                <a:gd name="connsiteY7" fmla="*/ 2279240 h 3810000"/>
                <a:gd name="connsiteX8" fmla="*/ 326156 w 718422"/>
                <a:gd name="connsiteY8" fmla="*/ 0 h 3810000"/>
                <a:gd name="connsiteX0" fmla="*/ 707156 w 718422"/>
                <a:gd name="connsiteY0" fmla="*/ 3810000 h 3810000"/>
                <a:gd name="connsiteX1" fmla="*/ 712687 w 718422"/>
                <a:gd name="connsiteY1" fmla="*/ 3507965 h 3810000"/>
                <a:gd name="connsiteX2" fmla="*/ 646012 w 718422"/>
                <a:gd name="connsiteY2" fmla="*/ 3236350 h 3810000"/>
                <a:gd name="connsiteX3" fmla="*/ 90797 w 718422"/>
                <a:gd name="connsiteY3" fmla="*/ 3221601 h 3810000"/>
                <a:gd name="connsiteX4" fmla="*/ 4764 w 718422"/>
                <a:gd name="connsiteY4" fmla="*/ 3080262 h 3810000"/>
                <a:gd name="connsiteX5" fmla="*/ 37026 w 718422"/>
                <a:gd name="connsiteY5" fmla="*/ 2938462 h 3810000"/>
                <a:gd name="connsiteX6" fmla="*/ 324773 w 718422"/>
                <a:gd name="connsiteY6" fmla="*/ 2836606 h 3810000"/>
                <a:gd name="connsiteX7" fmla="*/ 321855 w 718422"/>
                <a:gd name="connsiteY7" fmla="*/ 2279240 h 3810000"/>
                <a:gd name="connsiteX8" fmla="*/ 326156 w 718422"/>
                <a:gd name="connsiteY8" fmla="*/ 0 h 3810000"/>
                <a:gd name="connsiteX0" fmla="*/ 704148 w 715414"/>
                <a:gd name="connsiteY0" fmla="*/ 3810000 h 3810000"/>
                <a:gd name="connsiteX1" fmla="*/ 709679 w 715414"/>
                <a:gd name="connsiteY1" fmla="*/ 3507965 h 3810000"/>
                <a:gd name="connsiteX2" fmla="*/ 643004 w 715414"/>
                <a:gd name="connsiteY2" fmla="*/ 3236350 h 3810000"/>
                <a:gd name="connsiteX3" fmla="*/ 87789 w 715414"/>
                <a:gd name="connsiteY3" fmla="*/ 3221601 h 3810000"/>
                <a:gd name="connsiteX4" fmla="*/ 1756 w 715414"/>
                <a:gd name="connsiteY4" fmla="*/ 3080262 h 3810000"/>
                <a:gd name="connsiteX5" fmla="*/ 43543 w 715414"/>
                <a:gd name="connsiteY5" fmla="*/ 2905124 h 3810000"/>
                <a:gd name="connsiteX6" fmla="*/ 321765 w 715414"/>
                <a:gd name="connsiteY6" fmla="*/ 2836606 h 3810000"/>
                <a:gd name="connsiteX7" fmla="*/ 318847 w 715414"/>
                <a:gd name="connsiteY7" fmla="*/ 2279240 h 3810000"/>
                <a:gd name="connsiteX8" fmla="*/ 323148 w 715414"/>
                <a:gd name="connsiteY8" fmla="*/ 0 h 3810000"/>
                <a:gd name="connsiteX0" fmla="*/ 716848 w 719472"/>
                <a:gd name="connsiteY0" fmla="*/ 4991100 h 4991100"/>
                <a:gd name="connsiteX1" fmla="*/ 709679 w 719472"/>
                <a:gd name="connsiteY1" fmla="*/ 3507965 h 4991100"/>
                <a:gd name="connsiteX2" fmla="*/ 643004 w 719472"/>
                <a:gd name="connsiteY2" fmla="*/ 3236350 h 4991100"/>
                <a:gd name="connsiteX3" fmla="*/ 87789 w 719472"/>
                <a:gd name="connsiteY3" fmla="*/ 3221601 h 4991100"/>
                <a:gd name="connsiteX4" fmla="*/ 1756 w 719472"/>
                <a:gd name="connsiteY4" fmla="*/ 3080262 h 4991100"/>
                <a:gd name="connsiteX5" fmla="*/ 43543 w 719472"/>
                <a:gd name="connsiteY5" fmla="*/ 2905124 h 4991100"/>
                <a:gd name="connsiteX6" fmla="*/ 321765 w 719472"/>
                <a:gd name="connsiteY6" fmla="*/ 2836606 h 4991100"/>
                <a:gd name="connsiteX7" fmla="*/ 318847 w 719472"/>
                <a:gd name="connsiteY7" fmla="*/ 2279240 h 4991100"/>
                <a:gd name="connsiteX8" fmla="*/ 323148 w 719472"/>
                <a:gd name="connsiteY8" fmla="*/ 0 h 4991100"/>
                <a:gd name="connsiteX0" fmla="*/ 704148 w 715414"/>
                <a:gd name="connsiteY0" fmla="*/ 4762500 h 4762500"/>
                <a:gd name="connsiteX1" fmla="*/ 709679 w 715414"/>
                <a:gd name="connsiteY1" fmla="*/ 3507965 h 4762500"/>
                <a:gd name="connsiteX2" fmla="*/ 643004 w 715414"/>
                <a:gd name="connsiteY2" fmla="*/ 3236350 h 4762500"/>
                <a:gd name="connsiteX3" fmla="*/ 87789 w 715414"/>
                <a:gd name="connsiteY3" fmla="*/ 3221601 h 4762500"/>
                <a:gd name="connsiteX4" fmla="*/ 1756 w 715414"/>
                <a:gd name="connsiteY4" fmla="*/ 3080262 h 4762500"/>
                <a:gd name="connsiteX5" fmla="*/ 43543 w 715414"/>
                <a:gd name="connsiteY5" fmla="*/ 2905124 h 4762500"/>
                <a:gd name="connsiteX6" fmla="*/ 321765 w 715414"/>
                <a:gd name="connsiteY6" fmla="*/ 2836606 h 4762500"/>
                <a:gd name="connsiteX7" fmla="*/ 318847 w 715414"/>
                <a:gd name="connsiteY7" fmla="*/ 2279240 h 4762500"/>
                <a:gd name="connsiteX8" fmla="*/ 323148 w 715414"/>
                <a:gd name="connsiteY8" fmla="*/ 0 h 4762500"/>
                <a:gd name="connsiteX0" fmla="*/ 703444 w 714710"/>
                <a:gd name="connsiteY0" fmla="*/ 4762500 h 4762500"/>
                <a:gd name="connsiteX1" fmla="*/ 708975 w 714710"/>
                <a:gd name="connsiteY1" fmla="*/ 3507965 h 4762500"/>
                <a:gd name="connsiteX2" fmla="*/ 642300 w 714710"/>
                <a:gd name="connsiteY2" fmla="*/ 3236350 h 4762500"/>
                <a:gd name="connsiteX3" fmla="*/ 87085 w 714710"/>
                <a:gd name="connsiteY3" fmla="*/ 3221601 h 4762500"/>
                <a:gd name="connsiteX4" fmla="*/ 1052 w 714710"/>
                <a:gd name="connsiteY4" fmla="*/ 3080262 h 4762500"/>
                <a:gd name="connsiteX5" fmla="*/ 42839 w 714710"/>
                <a:gd name="connsiteY5" fmla="*/ 2905124 h 4762500"/>
                <a:gd name="connsiteX6" fmla="*/ 295940 w 714710"/>
                <a:gd name="connsiteY6" fmla="*/ 2846654 h 4762500"/>
                <a:gd name="connsiteX7" fmla="*/ 318143 w 714710"/>
                <a:gd name="connsiteY7" fmla="*/ 2279240 h 4762500"/>
                <a:gd name="connsiteX8" fmla="*/ 322444 w 714710"/>
                <a:gd name="connsiteY8" fmla="*/ 0 h 476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4710" h="4762500">
                  <a:moveTo>
                    <a:pt x="703444" y="4762500"/>
                  </a:moveTo>
                  <a:cubicBezTo>
                    <a:pt x="711740" y="4707245"/>
                    <a:pt x="710562" y="3604802"/>
                    <a:pt x="708975" y="3507965"/>
                  </a:cubicBezTo>
                  <a:cubicBezTo>
                    <a:pt x="707388" y="3411128"/>
                    <a:pt x="745948" y="3284077"/>
                    <a:pt x="642300" y="3236350"/>
                  </a:cubicBezTo>
                  <a:cubicBezTo>
                    <a:pt x="538652" y="3188623"/>
                    <a:pt x="193960" y="3247616"/>
                    <a:pt x="87085" y="3221601"/>
                  </a:cubicBezTo>
                  <a:cubicBezTo>
                    <a:pt x="-19790" y="3195586"/>
                    <a:pt x="2640" y="3134237"/>
                    <a:pt x="1052" y="3080262"/>
                  </a:cubicBezTo>
                  <a:cubicBezTo>
                    <a:pt x="-535" y="3026287"/>
                    <a:pt x="-6309" y="2944059"/>
                    <a:pt x="42839" y="2905124"/>
                  </a:cubicBezTo>
                  <a:cubicBezTo>
                    <a:pt x="91987" y="2866189"/>
                    <a:pt x="265215" y="2908566"/>
                    <a:pt x="295940" y="2846654"/>
                  </a:cubicBezTo>
                  <a:cubicBezTo>
                    <a:pt x="331428" y="2822842"/>
                    <a:pt x="313726" y="2753682"/>
                    <a:pt x="318143" y="2279240"/>
                  </a:cubicBezTo>
                  <a:cubicBezTo>
                    <a:pt x="322560" y="1804798"/>
                    <a:pt x="340700" y="1196181"/>
                    <a:pt x="322444" y="0"/>
                  </a:cubicBezTo>
                </a:path>
              </a:pathLst>
            </a:custGeom>
            <a:noFill/>
            <a:ln w="50800">
              <a:solidFill>
                <a:srgbClr val="C00000">
                  <a:alpha val="60000"/>
                </a:srgbClr>
              </a:solidFill>
              <a:headEnd type="none" w="sm" len="sm"/>
              <a:tailEnd type="triangle" w="med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6" name="Elipse 15"/>
            <p:cNvSpPr/>
            <p:nvPr/>
          </p:nvSpPr>
          <p:spPr>
            <a:xfrm>
              <a:off x="2020061" y="2060848"/>
              <a:ext cx="3305982" cy="3305982"/>
            </a:xfrm>
            <a:prstGeom prst="ellipse">
              <a:avLst/>
            </a:prstGeom>
            <a:solidFill>
              <a:srgbClr val="C00000">
                <a:alpha val="10000"/>
              </a:srgbClr>
            </a:solidFill>
            <a:ln w="6350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6" name="CaixaDeTexto 25"/>
          <p:cNvSpPr txBox="1"/>
          <p:nvPr/>
        </p:nvSpPr>
        <p:spPr>
          <a:xfrm rot="16200000">
            <a:off x="1672961" y="3084665"/>
            <a:ext cx="2345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AV. FÁBIO FERRAZ BICUDO</a:t>
            </a:r>
          </a:p>
        </p:txBody>
      </p:sp>
      <p:sp>
        <p:nvSpPr>
          <p:cNvPr id="27" name="CaixaDeTexto 26"/>
          <p:cNvSpPr txBox="1"/>
          <p:nvPr/>
        </p:nvSpPr>
        <p:spPr>
          <a:xfrm rot="16200000">
            <a:off x="2446715" y="5069932"/>
            <a:ext cx="2345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R. 7 DE SETEMBRO</a:t>
            </a:r>
          </a:p>
        </p:txBody>
      </p:sp>
      <p:sp>
        <p:nvSpPr>
          <p:cNvPr id="28" name="CaixaDeTexto 27"/>
          <p:cNvSpPr txBox="1"/>
          <p:nvPr/>
        </p:nvSpPr>
        <p:spPr>
          <a:xfrm rot="16200000">
            <a:off x="1764748" y="5069932"/>
            <a:ext cx="2345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latin typeface="DIN-Medium" panose="020B0500000000000000" pitchFamily="34" charset="0"/>
              </a:rPr>
              <a:t>R. PE. V. RIZZO</a:t>
            </a:r>
          </a:p>
        </p:txBody>
      </p:sp>
    </p:spTree>
    <p:extLst>
      <p:ext uri="{BB962C8B-B14F-4D97-AF65-F5344CB8AC3E}">
        <p14:creationId xmlns="" xmlns:p14="http://schemas.microsoft.com/office/powerpoint/2010/main" val="3179772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endParaRPr lang="pt-BR" b="1" dirty="0" smtClean="0"/>
          </a:p>
          <a:p>
            <a:pPr algn="ctr">
              <a:buNone/>
            </a:pPr>
            <a:r>
              <a:rPr lang="pt-BR" b="1" dirty="0" smtClean="0"/>
              <a:t>TRANSPORTE COLETIVO MUNICIPAL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50106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MALHA DA REDE DE TRANSPORTE COLETIVO MUNICIPAL ATUAL</a:t>
            </a:r>
            <a:endParaRPr lang="pt-BR" sz="2400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4131"/>
          <a:stretch>
            <a:fillRect/>
          </a:stretch>
        </p:blipFill>
        <p:spPr bwMode="auto">
          <a:xfrm>
            <a:off x="755577" y="764704"/>
            <a:ext cx="7678606" cy="587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ixaDeTexto 5"/>
          <p:cNvSpPr txBox="1"/>
          <p:nvPr/>
        </p:nvSpPr>
        <p:spPr>
          <a:xfrm>
            <a:off x="6840760" y="5014917"/>
            <a:ext cx="1979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</a:rPr>
              <a:t>25 Linhas</a:t>
            </a:r>
          </a:p>
          <a:p>
            <a:r>
              <a:rPr lang="pt-BR" sz="2000" b="1" dirty="0" smtClean="0">
                <a:solidFill>
                  <a:srgbClr val="FF0000"/>
                </a:solidFill>
              </a:rPr>
              <a:t>59 ônibus</a:t>
            </a:r>
          </a:p>
          <a:p>
            <a:r>
              <a:rPr lang="pt-BR" sz="2000" b="1" dirty="0" smtClean="0">
                <a:solidFill>
                  <a:srgbClr val="FF0000"/>
                </a:solidFill>
              </a:rPr>
              <a:t>830 viagens/dia</a:t>
            </a:r>
          </a:p>
          <a:p>
            <a:r>
              <a:rPr lang="pt-BR" sz="2000" b="1" dirty="0" smtClean="0">
                <a:solidFill>
                  <a:srgbClr val="FF0000"/>
                </a:solidFill>
              </a:rPr>
              <a:t>12.000 km/dia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394" y="550989"/>
            <a:ext cx="5666396" cy="618378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435" y="3297533"/>
            <a:ext cx="2644726" cy="1421325"/>
          </a:xfrm>
          <a:prstGeom prst="rect">
            <a:avLst/>
          </a:prstGeom>
        </p:spPr>
      </p:pic>
      <p:sp>
        <p:nvSpPr>
          <p:cNvPr id="6" name="Texto Explicativo 1 (Borda e Ênfase) 5"/>
          <p:cNvSpPr/>
          <p:nvPr/>
        </p:nvSpPr>
        <p:spPr>
          <a:xfrm rot="10800000">
            <a:off x="117354" y="3229056"/>
            <a:ext cx="2944837" cy="1666240"/>
          </a:xfrm>
          <a:prstGeom prst="accentBorderCallout1">
            <a:avLst>
              <a:gd name="adj1" fmla="val 58994"/>
              <a:gd name="adj2" fmla="val -2282"/>
              <a:gd name="adj3" fmla="val 53964"/>
              <a:gd name="adj4" fmla="val -6604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print"/>
          <a:srcRect b="23470"/>
          <a:stretch/>
        </p:blipFill>
        <p:spPr>
          <a:xfrm>
            <a:off x="192134" y="1506113"/>
            <a:ext cx="2377565" cy="1616074"/>
          </a:xfrm>
          <a:prstGeom prst="rect">
            <a:avLst/>
          </a:prstGeom>
        </p:spPr>
      </p:pic>
      <p:sp>
        <p:nvSpPr>
          <p:cNvPr id="8" name="Texto Explicativo 1 (Borda e Ênfase) 7"/>
          <p:cNvSpPr/>
          <p:nvPr/>
        </p:nvSpPr>
        <p:spPr>
          <a:xfrm rot="10800000">
            <a:off x="117354" y="1455947"/>
            <a:ext cx="2944837" cy="1666240"/>
          </a:xfrm>
          <a:prstGeom prst="accentBorderCallout1">
            <a:avLst>
              <a:gd name="adj1" fmla="val 58994"/>
              <a:gd name="adj2" fmla="val -2282"/>
              <a:gd name="adj3" fmla="val -31402"/>
              <a:gd name="adj4" fmla="val -6667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Texto Explicativo 1 (Borda e Ênfase) 9"/>
          <p:cNvSpPr/>
          <p:nvPr/>
        </p:nvSpPr>
        <p:spPr>
          <a:xfrm rot="16200000">
            <a:off x="3774812" y="-211780"/>
            <a:ext cx="1688161" cy="2579077"/>
          </a:xfrm>
          <a:prstGeom prst="accentBorderCallout1">
            <a:avLst>
              <a:gd name="adj1" fmla="val 58994"/>
              <a:gd name="adj2" fmla="val -2282"/>
              <a:gd name="adj3" fmla="val 89365"/>
              <a:gd name="adj4" fmla="val -6371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5" cstate="print"/>
          <a:srcRect l="8021" r="6673"/>
          <a:stretch/>
        </p:blipFill>
        <p:spPr>
          <a:xfrm>
            <a:off x="180146" y="5064330"/>
            <a:ext cx="2644726" cy="1541911"/>
          </a:xfrm>
          <a:prstGeom prst="rect">
            <a:avLst/>
          </a:prstGeom>
        </p:spPr>
      </p:pic>
      <p:sp>
        <p:nvSpPr>
          <p:cNvPr id="12" name="Texto Explicativo 1 (Borda e Ênfase) 11"/>
          <p:cNvSpPr/>
          <p:nvPr/>
        </p:nvSpPr>
        <p:spPr>
          <a:xfrm rot="10800000">
            <a:off x="117354" y="5002165"/>
            <a:ext cx="2944837" cy="1666240"/>
          </a:xfrm>
          <a:prstGeom prst="accentBorderCallout1">
            <a:avLst>
              <a:gd name="adj1" fmla="val 58994"/>
              <a:gd name="adj2" fmla="val -2282"/>
              <a:gd name="adj3" fmla="val 128964"/>
              <a:gd name="adj4" fmla="val -7527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94005" y="853603"/>
            <a:ext cx="2484236" cy="1489278"/>
          </a:xfrm>
          <a:prstGeom prst="rect">
            <a:avLst/>
          </a:prstGeom>
        </p:spPr>
      </p:pic>
      <p:sp>
        <p:nvSpPr>
          <p:cNvPr id="15" name="Texto Explicativo 1 (Borda e Ênfase) 14"/>
          <p:cNvSpPr/>
          <p:nvPr/>
        </p:nvSpPr>
        <p:spPr>
          <a:xfrm rot="16200000">
            <a:off x="6687168" y="338323"/>
            <a:ext cx="1688161" cy="2579077"/>
          </a:xfrm>
          <a:prstGeom prst="accentBorderCallout1">
            <a:avLst>
              <a:gd name="adj1" fmla="val 58994"/>
              <a:gd name="adj2" fmla="val -2282"/>
              <a:gd name="adj3" fmla="val -16090"/>
              <a:gd name="adj4" fmla="val -3483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6265869" y="855269"/>
            <a:ext cx="11550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Rodoviário</a:t>
            </a:r>
            <a:endParaRPr lang="pt-BR" sz="1400" b="1" dirty="0">
              <a:solidFill>
                <a:srgbClr val="FFFF00"/>
              </a:solidFill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149589" y="1505413"/>
            <a:ext cx="1052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João </a:t>
            </a:r>
            <a:r>
              <a:rPr lang="pt-BR" sz="1400" b="1" dirty="0" err="1" smtClean="0">
                <a:solidFill>
                  <a:srgbClr val="FFFF00"/>
                </a:solidFill>
              </a:rPr>
              <a:t>Pioli</a:t>
            </a:r>
            <a:endParaRPr lang="pt-BR" sz="1400" b="1" dirty="0">
              <a:solidFill>
                <a:srgbClr val="FFFF00"/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33312" y="3255256"/>
            <a:ext cx="10091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</a:t>
            </a:r>
            <a:r>
              <a:rPr lang="pt-BR" sz="1400" b="1" dirty="0">
                <a:solidFill>
                  <a:srgbClr val="FFFF00"/>
                </a:solidFill>
              </a:rPr>
              <a:t>d</a:t>
            </a:r>
            <a:r>
              <a:rPr lang="pt-BR" sz="1400" b="1" dirty="0" smtClean="0">
                <a:solidFill>
                  <a:srgbClr val="FFFF00"/>
                </a:solidFill>
              </a:rPr>
              <a:t>o Cristo</a:t>
            </a:r>
            <a:endParaRPr lang="pt-BR" sz="1400" b="1" dirty="0">
              <a:solidFill>
                <a:srgbClr val="FFFF00"/>
              </a:solidFill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117354" y="5015667"/>
            <a:ext cx="9033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Distrito</a:t>
            </a:r>
            <a:endParaRPr lang="pt-BR" sz="1400" b="1" dirty="0">
              <a:solidFill>
                <a:srgbClr val="FFFF00"/>
              </a:solidFill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67701" y="4769554"/>
            <a:ext cx="2231683" cy="1586768"/>
          </a:xfrm>
          <a:prstGeom prst="rect">
            <a:avLst/>
          </a:prstGeom>
        </p:spPr>
      </p:pic>
      <p:sp>
        <p:nvSpPr>
          <p:cNvPr id="25" name="Texto Explicativo 1 (Borda e Ênfase) 24"/>
          <p:cNvSpPr/>
          <p:nvPr/>
        </p:nvSpPr>
        <p:spPr>
          <a:xfrm rot="5400000">
            <a:off x="6739463" y="4273400"/>
            <a:ext cx="1688161" cy="2579077"/>
          </a:xfrm>
          <a:prstGeom prst="accentBorderCallout1">
            <a:avLst>
              <a:gd name="adj1" fmla="val 58994"/>
              <a:gd name="adj2" fmla="val -2282"/>
              <a:gd name="adj3" fmla="val 121729"/>
              <a:gd name="adj4" fmla="val -6793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CaixaDeTexto 25"/>
          <p:cNvSpPr txBox="1"/>
          <p:nvPr/>
        </p:nvSpPr>
        <p:spPr>
          <a:xfrm>
            <a:off x="6472822" y="4743320"/>
            <a:ext cx="12261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Costa e </a:t>
            </a:r>
            <a:r>
              <a:rPr lang="pt-BR" sz="1400" b="1" dirty="0" err="1" smtClean="0">
                <a:solidFill>
                  <a:srgbClr val="FFFF00"/>
                </a:solidFill>
              </a:rPr>
              <a:t>Slva</a:t>
            </a:r>
            <a:endParaRPr lang="pt-BR" sz="1400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15629" y="274681"/>
            <a:ext cx="2318586" cy="1619610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3329354" y="282030"/>
            <a:ext cx="11176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</a:rPr>
              <a:t>T. D. Pedro II</a:t>
            </a:r>
            <a:endParaRPr lang="pt-BR" sz="1400" b="1" dirty="0">
              <a:solidFill>
                <a:srgbClr val="FFFF00"/>
              </a:solidFill>
            </a:endParaRPr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2"/>
          </p:nvPr>
        </p:nvSpPr>
        <p:spPr>
          <a:xfrm>
            <a:off x="8778241" y="6639812"/>
            <a:ext cx="243591" cy="164785"/>
          </a:xfrm>
        </p:spPr>
        <p:txBody>
          <a:bodyPr/>
          <a:lstStyle/>
          <a:p>
            <a:fld id="{9CCF6611-EB7B-4714-B486-205B46B7489C}" type="slidenum">
              <a:rPr lang="pt-BR" sz="800" smtClean="0"/>
              <a:pPr/>
              <a:t>54</a:t>
            </a:fld>
            <a:endParaRPr lang="pt-BR" sz="800" dirty="0"/>
          </a:p>
        </p:txBody>
      </p:sp>
      <p:sp>
        <p:nvSpPr>
          <p:cNvPr id="23" name="Título 1"/>
          <p:cNvSpPr txBox="1">
            <a:spLocks/>
          </p:cNvSpPr>
          <p:nvPr/>
        </p:nvSpPr>
        <p:spPr>
          <a:xfrm>
            <a:off x="117353" y="44624"/>
            <a:ext cx="3050825" cy="12961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Terminais Urbanos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66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6611-EB7B-4714-B486-205B46B7489C}" type="slidenum">
              <a:rPr lang="pt-BR" smtClean="0"/>
              <a:pPr/>
              <a:t>55</a:t>
            </a:fld>
            <a:endParaRPr lang="pt-BR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23981" y="666754"/>
            <a:ext cx="64883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/>
              <a:t>ÍNDICES DE APROVAÇÃO/ REPROVAÇÃO DOS ATRIBUTOS DO TRANSPORTE COLETIVO</a:t>
            </a:r>
            <a:endParaRPr lang="pt-BR" altLang="pt-BR" sz="1400" b="1" dirty="0">
              <a:solidFill>
                <a:srgbClr val="000000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001" y="1628800"/>
            <a:ext cx="8728487" cy="3597685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AVALIAÇÃO DO 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038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F6611-EB7B-4714-B486-205B46B7489C}" type="slidenum">
              <a:rPr lang="pt-BR" smtClean="0"/>
              <a:pPr/>
              <a:t>56</a:t>
            </a:fld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2723" y="764704"/>
            <a:ext cx="5743513" cy="5112568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827584" y="5818038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Tarifa R$ 3,50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 viagens programadas na hora pico, nos dias úteis 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Tempo entre dois despachos mínimo de 22 minutos e máximo de 120 minutos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AVALIAÇÃO DO 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1179965" y="476672"/>
            <a:ext cx="64883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/>
              <a:t>ÍNDICES DE REPROVAÇÃO DOS ATRIBUTOS DO TRANSPORTE COLETIVO</a:t>
            </a:r>
            <a:endParaRPr lang="pt-BR" altLang="pt-BR" sz="1400" b="1" dirty="0">
              <a:solidFill>
                <a:srgbClr val="000000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1711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052736"/>
            <a:ext cx="3251161" cy="3240360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09643" y="600943"/>
            <a:ext cx="518263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/>
              <a:t>PESQUISA OD EMBARCADA NO TRANSPORTE COLETIVO POR LINHA</a:t>
            </a:r>
            <a:endParaRPr lang="pt-BR" altLang="pt-BR" sz="1400" b="1" dirty="0">
              <a:solidFill>
                <a:srgbClr val="000000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2769" y="4365104"/>
            <a:ext cx="6218459" cy="22557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349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51814555"/>
              </p:ext>
            </p:extLst>
          </p:nvPr>
        </p:nvGraphicFramePr>
        <p:xfrm>
          <a:off x="417407" y="270193"/>
          <a:ext cx="6349153" cy="6727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7633"/>
                <a:gridCol w="264160"/>
                <a:gridCol w="191042"/>
                <a:gridCol w="5356318"/>
              </a:tblGrid>
              <a:tr h="187007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>
                          <a:effectLst/>
                          <a:latin typeface="+mn-lt"/>
                        </a:rPr>
                        <a:t>Linha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 smtClean="0">
                          <a:effectLst/>
                          <a:latin typeface="+mn-lt"/>
                        </a:rPr>
                        <a:t>331-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lang="pt-BR" sz="1000" b="0" dirty="0" smtClean="0"/>
                        <a:t>Expresso - Jd. Hubert / João </a:t>
                      </a:r>
                      <a:r>
                        <a:rPr lang="pt-BR" sz="1000" b="0" dirty="0" err="1" smtClean="0"/>
                        <a:t>Piolli</a:t>
                      </a:r>
                      <a:r>
                        <a:rPr lang="pt-BR" sz="1000" b="0" dirty="0" smtClean="0"/>
                        <a:t>/Prefeitura </a:t>
                      </a:r>
                      <a:endParaRPr lang="pt-BR" sz="1000" b="0" dirty="0"/>
                    </a:p>
                  </a:txBody>
                  <a:tcPr marL="9525" marR="9525" marT="9525" marB="0" anchor="b">
                    <a:noFill/>
                  </a:tcPr>
                </a:tc>
              </a:tr>
              <a:tr h="142875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>
                          <a:effectLst/>
                          <a:latin typeface="+mn-lt"/>
                        </a:rPr>
                        <a:t>Tipo Dia: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>
                          <a:effectLst/>
                          <a:latin typeface="+mn-lt"/>
                        </a:rPr>
                        <a:t> Útil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2875">
                <a:tc gridSpan="2"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2875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>
                          <a:effectLst/>
                          <a:latin typeface="+mn-lt"/>
                        </a:rPr>
                        <a:t>Sentido </a:t>
                      </a:r>
                      <a:endParaRPr lang="pt-BR" sz="1000" b="0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u="none" strike="noStrike" dirty="0">
                          <a:effectLst/>
                          <a:latin typeface="+mn-lt"/>
                        </a:rPr>
                        <a:t>PF1 - PF2</a:t>
                      </a:r>
                      <a:endParaRPr lang="pt-BR" sz="1000" b="0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417407" y="3932402"/>
          <a:ext cx="6349153" cy="161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7633"/>
                <a:gridCol w="264160"/>
                <a:gridCol w="191042"/>
                <a:gridCol w="5356318"/>
              </a:tblGrid>
              <a:tr h="142875">
                <a:tc gridSpan="3"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>
                          <a:effectLst/>
                        </a:rPr>
                        <a:t>Sentido </a:t>
                      </a:r>
                      <a:endParaRPr lang="pt-BR" sz="1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u="none" strike="noStrike" dirty="0" smtClean="0">
                          <a:effectLst/>
                        </a:rPr>
                        <a:t>PF2 – PF1</a:t>
                      </a:r>
                      <a:endParaRPr lang="pt-BR" sz="10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7407" y="1193996"/>
            <a:ext cx="3889585" cy="248738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89513" y="1187900"/>
            <a:ext cx="3981033" cy="249348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779" y="4207810"/>
            <a:ext cx="3968840" cy="2462997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77320" y="4201713"/>
            <a:ext cx="3993226" cy="24690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502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0" y="822705"/>
            <a:ext cx="6002860" cy="603529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4276" y="514928"/>
            <a:ext cx="5442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/>
              <a:t>RESULTADO DA PESQUISA OD EMBARCADA NO TRANSPORTE COLETIVO</a:t>
            </a:r>
            <a:endParaRPr lang="pt-BR" altLang="pt-BR" sz="1400" b="1" dirty="0">
              <a:solidFill>
                <a:srgbClr val="000000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eta para a esquerda e para a direita 7"/>
          <p:cNvSpPr/>
          <p:nvPr/>
        </p:nvSpPr>
        <p:spPr>
          <a:xfrm rot="18949827">
            <a:off x="1381869" y="3441784"/>
            <a:ext cx="1373345" cy="288032"/>
          </a:xfrm>
          <a:prstGeom prst="leftRightArrow">
            <a:avLst/>
          </a:prstGeom>
          <a:solidFill>
            <a:schemeClr val="tx2">
              <a:lumMod val="60000"/>
              <a:lumOff val="40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Seta para a direita 2"/>
          <p:cNvSpPr/>
          <p:nvPr/>
        </p:nvSpPr>
        <p:spPr>
          <a:xfrm rot="17264655">
            <a:off x="1974054" y="3442820"/>
            <a:ext cx="744668" cy="29502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Seta para a direita 8"/>
          <p:cNvSpPr/>
          <p:nvPr/>
        </p:nvSpPr>
        <p:spPr>
          <a:xfrm rot="19452826">
            <a:off x="1717505" y="3694013"/>
            <a:ext cx="744668" cy="295025"/>
          </a:xfrm>
          <a:prstGeom prst="rightArrow">
            <a:avLst/>
          </a:prstGeom>
          <a:solidFill>
            <a:srgbClr val="DF2FC6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Seta para a direita 13"/>
          <p:cNvSpPr/>
          <p:nvPr/>
        </p:nvSpPr>
        <p:spPr>
          <a:xfrm rot="18075744">
            <a:off x="1153173" y="2905964"/>
            <a:ext cx="1823314" cy="2950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Seta para a direita 14"/>
          <p:cNvSpPr/>
          <p:nvPr/>
        </p:nvSpPr>
        <p:spPr>
          <a:xfrm rot="6403564">
            <a:off x="2349184" y="2563609"/>
            <a:ext cx="744668" cy="295025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5724128" y="3251247"/>
            <a:ext cx="28784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SEGUNDO O RESULTADO DA PESQUISA OD EMBARCADA, OS PRINCIPAIS PARES ORIGEM DESTINO ENTRE 6 E 8H SÃO VIAGENS RADIAIS.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50196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272608"/>
            <a:ext cx="8229600" cy="492514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pt-BR" sz="14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1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1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847016"/>
              </p:ext>
            </p:extLst>
          </p:nvPr>
        </p:nvGraphicFramePr>
        <p:xfrm>
          <a:off x="251520" y="1596662"/>
          <a:ext cx="8640960" cy="3815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6624736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600" dirty="0" smtClean="0">
                          <a:latin typeface="+mn-lt"/>
                        </a:rPr>
                        <a:t>DIRETRIZ</a:t>
                      </a:r>
                      <a:endParaRPr lang="pt-BR" sz="16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dirty="0" smtClean="0">
                          <a:latin typeface="+mn-lt"/>
                        </a:rPr>
                        <a:t>MEDIDAS</a:t>
                      </a:r>
                      <a:endParaRPr lang="pt-BR" sz="16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600" b="1" dirty="0" smtClean="0"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RACIONALIZAÇÃO </a:t>
                      </a:r>
                    </a:p>
                    <a:p>
                      <a:r>
                        <a:rPr lang="pt-BR" sz="1600" b="1" dirty="0" smtClean="0"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 REDE</a:t>
                      </a:r>
                      <a:endParaRPr lang="pt-BR" sz="16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600" dirty="0" smtClean="0"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Projetar uma rede nova com menor dispersão das linhas na rede viária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pt-BR" sz="1600" dirty="0" smtClean="0"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600" dirty="0" smtClean="0"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Redução dos atendimentos e dos percursos negativos, melhorando o tempo de viagem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pt-BR" sz="1600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600" dirty="0" smtClean="0">
                          <a:latin typeface="+mn-lt"/>
                          <a:cs typeface="Times New Roman" panose="02020603050405020304" pitchFamily="18" charset="0"/>
                        </a:rPr>
                        <a:t>Avaliar a localização dos Terminais de Integração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pt-BR" sz="1600" dirty="0">
                        <a:latin typeface="+mn-lt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INTEGRAÇÃO </a:t>
                      </a:r>
                    </a:p>
                    <a:p>
                      <a:pPr marL="0" algn="l" defTabSz="914400" rtl="0" eaLnBrk="1" latinLnBrk="0" hangingPunct="1"/>
                      <a:r>
                        <a:rPr lang="pt-B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TARIFÁRIA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r>
                        <a:rPr lang="pt-B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Aumento do tempo de integração temporal da tarifa</a:t>
                      </a:r>
                    </a:p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endParaRPr lang="pt-BR" sz="1600" kern="1200" dirty="0" smtClean="0">
                        <a:solidFill>
                          <a:schemeClr val="dk1"/>
                        </a:solidFill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r>
                        <a:rPr lang="pt-B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Gerar medidas para incentivar o uso do bilhete eletrônico</a:t>
                      </a:r>
                    </a:p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endParaRPr lang="pt-BR" sz="1600" kern="1200" dirty="0" smtClean="0">
                        <a:solidFill>
                          <a:schemeClr val="dk1"/>
                        </a:solidFill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t-B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OFERTA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r>
                        <a:rPr lang="pt-BR" sz="1600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Aumento da frequência</a:t>
                      </a:r>
                      <a:r>
                        <a:rPr lang="pt-BR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proporcionando maior confiabilidade no sistema</a:t>
                      </a:r>
                    </a:p>
                    <a:p>
                      <a:pPr marL="285750" indent="-285750" algn="l" defTabSz="914400" rtl="0" eaLnBrk="1" latinLnBrk="0" hangingPunct="1">
                        <a:buFontTx/>
                        <a:buChar char="-"/>
                      </a:pPr>
                      <a:endParaRPr lang="pt-BR" sz="1600" kern="1200" dirty="0" smtClean="0">
                        <a:solidFill>
                          <a:schemeClr val="dk1"/>
                        </a:solidFill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457200" y="332656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13212" y="778809"/>
            <a:ext cx="56391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1400" b="1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DIRETRIZES PARA RACIONALIZAÇÃO DA REDE DE TRANSPORTE COLETIVO </a:t>
            </a:r>
            <a:endParaRPr lang="pt-BR" altLang="pt-BR" sz="1400" b="1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272608"/>
            <a:ext cx="8229600" cy="492514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pt-BR" sz="14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1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14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7026849"/>
              </p:ext>
            </p:extLst>
          </p:nvPr>
        </p:nvGraphicFramePr>
        <p:xfrm>
          <a:off x="215516" y="1173480"/>
          <a:ext cx="8712968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52004"/>
                <a:gridCol w="3668576"/>
                <a:gridCol w="349238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effectLst/>
                        </a:rPr>
                        <a:t> 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effectLst/>
                        </a:rPr>
                        <a:t>Rede Atual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effectLst/>
                        </a:rPr>
                        <a:t>Conceito da Rede Proposta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Viário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Muitas vias com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passagem de transporte coletivo com baixa frequência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Definir principais eixos de ligação dos bairros ao centro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Itinerários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Linhas com percursos negativos e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vários atendimentos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Eliminação do percurso negativo e otimização</a:t>
                      </a:r>
                      <a:r>
                        <a:rPr lang="pt-BR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do percurso,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reduzindo assim</a:t>
                      </a:r>
                      <a:r>
                        <a:rPr lang="pt-BR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o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tempo de viagem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Oferta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Muito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baixa frequência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Aumento de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frequência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Integração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Temporal de 35 minutos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Formalização da integração</a:t>
                      </a:r>
                      <a:endParaRPr lang="pt-BR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Classificação das linhas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>
                          <a:solidFill>
                            <a:schemeClr val="tx1"/>
                          </a:solidFill>
                          <a:effectLst/>
                        </a:rPr>
                        <a:t>Linhas predominantemente diametrais </a:t>
                      </a:r>
                      <a:endParaRPr lang="pt-BR" sz="16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Racionalização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das linhas de acordo com as pesquisas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realizadas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Pesquisas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Sobe Desce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As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viagens com origem nos bairros e destino na área central correspondem a 45% no período da manhã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(entre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6 e 8 </a:t>
                      </a:r>
                      <a:r>
                        <a:rPr lang="pt-BR" sz="1600" dirty="0" smtClean="0">
                          <a:solidFill>
                            <a:schemeClr val="tx1"/>
                          </a:solidFill>
                          <a:effectLst/>
                        </a:rPr>
                        <a:t>h) e no </a:t>
                      </a:r>
                      <a:r>
                        <a:rPr lang="pt-BR" sz="1600" dirty="0">
                          <a:solidFill>
                            <a:schemeClr val="tx1"/>
                          </a:solidFill>
                          <a:effectLst/>
                        </a:rPr>
                        <a:t>período da tarde, 50% das viagens tem origem na área central.</a:t>
                      </a:r>
                      <a:endParaRPr lang="pt-BR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069495" y="672951"/>
            <a:ext cx="29426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REDE ATUAL X REDE RACIONALIZADA</a:t>
            </a:r>
          </a:p>
        </p:txBody>
      </p:sp>
    </p:spTree>
    <p:extLst>
      <p:ext uri="{BB962C8B-B14F-4D97-AF65-F5344CB8AC3E}">
        <p14:creationId xmlns="" xmlns:p14="http://schemas.microsoft.com/office/powerpoint/2010/main" val="64010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 noChangeAspect="1"/>
          </p:cNvGrpSpPr>
          <p:nvPr/>
        </p:nvGrpSpPr>
        <p:grpSpPr>
          <a:xfrm>
            <a:off x="57890" y="1270285"/>
            <a:ext cx="4258668" cy="3614470"/>
            <a:chOff x="599440" y="0"/>
            <a:chExt cx="8059363" cy="6840243"/>
          </a:xfrm>
        </p:grpSpPr>
        <p:grpSp>
          <p:nvGrpSpPr>
            <p:cNvPr id="3" name="Grupo 4"/>
            <p:cNvGrpSpPr/>
            <p:nvPr/>
          </p:nvGrpSpPr>
          <p:grpSpPr>
            <a:xfrm>
              <a:off x="599440" y="0"/>
              <a:ext cx="8036560" cy="2113280"/>
              <a:chOff x="650240" y="2377440"/>
              <a:chExt cx="8036560" cy="2113280"/>
            </a:xfrm>
          </p:grpSpPr>
          <p:sp>
            <p:nvSpPr>
              <p:cNvPr id="16" name="Retângulo 15"/>
              <p:cNvSpPr/>
              <p:nvPr/>
            </p:nvSpPr>
            <p:spPr>
              <a:xfrm>
                <a:off x="650240" y="2377440"/>
                <a:ext cx="8036560" cy="115824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7" name="Retângulo 16"/>
              <p:cNvSpPr/>
              <p:nvPr/>
            </p:nvSpPr>
            <p:spPr>
              <a:xfrm>
                <a:off x="650240" y="3535680"/>
                <a:ext cx="8036560" cy="95504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 smtClean="0"/>
                  <a:t>r</a:t>
                </a:r>
                <a:endParaRPr lang="pt-BR" dirty="0"/>
              </a:p>
            </p:txBody>
          </p:sp>
          <p:pic>
            <p:nvPicPr>
              <p:cNvPr id="18" name="Imagem 17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prstClr val="black"/>
                  <a:schemeClr val="accent5">
                    <a:lumMod val="20000"/>
                    <a:lumOff val="80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772920" y="2510979"/>
                <a:ext cx="1490998" cy="1024701"/>
              </a:xfrm>
              <a:prstGeom prst="rect">
                <a:avLst/>
              </a:prstGeom>
            </p:spPr>
          </p:pic>
          <p:pic>
            <p:nvPicPr>
              <p:cNvPr id="19" name="Imagem 18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 flipH="1">
                <a:off x="6189923" y="2493840"/>
                <a:ext cx="2110797" cy="1659523"/>
              </a:xfrm>
              <a:prstGeom prst="rect">
                <a:avLst/>
              </a:prstGeom>
            </p:spPr>
          </p:pic>
          <p:cxnSp>
            <p:nvCxnSpPr>
              <p:cNvPr id="20" name="Conector reto 19"/>
              <p:cNvCxnSpPr>
                <a:stCxn id="17" idx="1"/>
                <a:endCxn id="17" idx="3"/>
              </p:cNvCxnSpPr>
              <p:nvPr/>
            </p:nvCxnSpPr>
            <p:spPr>
              <a:xfrm>
                <a:off x="650240" y="4013200"/>
                <a:ext cx="8036560" cy="0"/>
              </a:xfrm>
              <a:prstGeom prst="line">
                <a:avLst/>
              </a:prstGeom>
              <a:ln w="57150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Retângulo 5"/>
            <p:cNvSpPr/>
            <p:nvPr/>
          </p:nvSpPr>
          <p:spPr>
            <a:xfrm>
              <a:off x="599440" y="2363481"/>
              <a:ext cx="8036560" cy="11582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/>
            <p:cNvSpPr/>
            <p:nvPr/>
          </p:nvSpPr>
          <p:spPr>
            <a:xfrm>
              <a:off x="599440" y="3521721"/>
              <a:ext cx="8036560" cy="9550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8" name="Imagem 7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lumMod val="20000"/>
                  <a:lumOff val="80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22120" y="2497020"/>
              <a:ext cx="1490998" cy="1024701"/>
            </a:xfrm>
            <a:prstGeom prst="rect">
              <a:avLst/>
            </a:prstGeom>
          </p:spPr>
        </p:pic>
        <p:cxnSp>
          <p:nvCxnSpPr>
            <p:cNvPr id="9" name="Conector reto 8"/>
            <p:cNvCxnSpPr>
              <a:stCxn id="7" idx="1"/>
              <a:endCxn id="7" idx="3"/>
            </p:cNvCxnSpPr>
            <p:nvPr/>
          </p:nvCxnSpPr>
          <p:spPr>
            <a:xfrm>
              <a:off x="599440" y="3999241"/>
              <a:ext cx="8036560" cy="0"/>
            </a:xfrm>
            <a:prstGeom prst="line">
              <a:avLst/>
            </a:prstGeom>
            <a:ln w="571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tângulo 9"/>
            <p:cNvSpPr/>
            <p:nvPr/>
          </p:nvSpPr>
          <p:spPr>
            <a:xfrm>
              <a:off x="622243" y="4726963"/>
              <a:ext cx="8036560" cy="11582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Retângulo 10"/>
            <p:cNvSpPr/>
            <p:nvPr/>
          </p:nvSpPr>
          <p:spPr>
            <a:xfrm>
              <a:off x="622243" y="5885203"/>
              <a:ext cx="8036560" cy="9550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lumMod val="20000"/>
                  <a:lumOff val="80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44923" y="4860502"/>
              <a:ext cx="1490998" cy="1024701"/>
            </a:xfrm>
            <a:prstGeom prst="rect">
              <a:avLst/>
            </a:prstGeom>
          </p:spPr>
        </p:pic>
        <p:pic>
          <p:nvPicPr>
            <p:cNvPr id="13" name="Imagem 1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4963046" y="4843363"/>
              <a:ext cx="2110797" cy="1659523"/>
            </a:xfrm>
            <a:prstGeom prst="rect">
              <a:avLst/>
            </a:prstGeom>
          </p:spPr>
        </p:pic>
        <p:cxnSp>
          <p:nvCxnSpPr>
            <p:cNvPr id="14" name="Conector reto 13"/>
            <p:cNvCxnSpPr>
              <a:stCxn id="11" idx="1"/>
              <a:endCxn id="11" idx="3"/>
            </p:cNvCxnSpPr>
            <p:nvPr/>
          </p:nvCxnSpPr>
          <p:spPr>
            <a:xfrm>
              <a:off x="622243" y="6362723"/>
              <a:ext cx="8036560" cy="0"/>
            </a:xfrm>
            <a:prstGeom prst="line">
              <a:avLst/>
            </a:prstGeom>
            <a:ln w="571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Imagem 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3897601" y="2441757"/>
              <a:ext cx="2110797" cy="1659523"/>
            </a:xfrm>
            <a:prstGeom prst="rect">
              <a:avLst/>
            </a:prstGeom>
          </p:spPr>
        </p:pic>
      </p:grpSp>
      <p:grpSp>
        <p:nvGrpSpPr>
          <p:cNvPr id="4" name="Grupo 20"/>
          <p:cNvGrpSpPr>
            <a:grpSpLocks noChangeAspect="1"/>
          </p:cNvGrpSpPr>
          <p:nvPr/>
        </p:nvGrpSpPr>
        <p:grpSpPr>
          <a:xfrm>
            <a:off x="4732234" y="2543439"/>
            <a:ext cx="4332601" cy="1139293"/>
            <a:chOff x="599439" y="2363481"/>
            <a:chExt cx="8036561" cy="2113280"/>
          </a:xfrm>
        </p:grpSpPr>
        <p:sp>
          <p:nvSpPr>
            <p:cNvPr id="22" name="Retângulo 21"/>
            <p:cNvSpPr/>
            <p:nvPr/>
          </p:nvSpPr>
          <p:spPr>
            <a:xfrm>
              <a:off x="599440" y="2363481"/>
              <a:ext cx="8036560" cy="11582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3" name="Retângulo 22"/>
            <p:cNvSpPr/>
            <p:nvPr/>
          </p:nvSpPr>
          <p:spPr>
            <a:xfrm>
              <a:off x="599440" y="3521721"/>
              <a:ext cx="8036560" cy="9550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lumMod val="20000"/>
                  <a:lumOff val="80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722120" y="2497020"/>
              <a:ext cx="1490998" cy="1024701"/>
            </a:xfrm>
            <a:prstGeom prst="rect">
              <a:avLst/>
            </a:prstGeom>
          </p:spPr>
        </p:pic>
        <p:cxnSp>
          <p:nvCxnSpPr>
            <p:cNvPr id="25" name="Conector reto 24"/>
            <p:cNvCxnSpPr>
              <a:stCxn id="23" idx="1"/>
              <a:endCxn id="23" idx="3"/>
            </p:cNvCxnSpPr>
            <p:nvPr/>
          </p:nvCxnSpPr>
          <p:spPr>
            <a:xfrm>
              <a:off x="599440" y="3999241"/>
              <a:ext cx="8036560" cy="0"/>
            </a:xfrm>
            <a:prstGeom prst="line">
              <a:avLst/>
            </a:prstGeom>
            <a:ln w="5715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6266800" y="2441757"/>
              <a:ext cx="2110797" cy="1659523"/>
            </a:xfrm>
            <a:prstGeom prst="rect">
              <a:avLst/>
            </a:prstGeom>
          </p:spPr>
        </p:pic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3897601" y="2441757"/>
              <a:ext cx="2110797" cy="1659523"/>
            </a:xfrm>
            <a:prstGeom prst="rect">
              <a:avLst/>
            </a:prstGeom>
          </p:spPr>
        </p:pic>
        <p:pic>
          <p:nvPicPr>
            <p:cNvPr id="28" name="Imagem 27"/>
            <p:cNvPicPr>
              <a:picLocks noChangeAspect="1"/>
            </p:cNvPicPr>
            <p:nvPr/>
          </p:nvPicPr>
          <p:blipFill rotWithShape="1">
            <a:blip r:embed="rId4" cstate="print"/>
            <a:srcRect r="45732"/>
            <a:stretch/>
          </p:blipFill>
          <p:spPr>
            <a:xfrm flipH="1">
              <a:off x="599439" y="2363481"/>
              <a:ext cx="1145483" cy="1659523"/>
            </a:xfrm>
            <a:prstGeom prst="rect">
              <a:avLst/>
            </a:prstGeom>
          </p:spPr>
        </p:pic>
      </p:grpSp>
      <p:sp>
        <p:nvSpPr>
          <p:cNvPr id="29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" name="Rectangle 2"/>
          <p:cNvSpPr>
            <a:spLocks noChangeArrowheads="1"/>
          </p:cNvSpPr>
          <p:nvPr/>
        </p:nvSpPr>
        <p:spPr bwMode="auto">
          <a:xfrm>
            <a:off x="784076" y="701775"/>
            <a:ext cx="19877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REDE ATUAL – DISPERSA</a:t>
            </a: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5672090" y="704788"/>
            <a:ext cx="18522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REDE RACIONALIZADA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57890" y="2094247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Rua A</a:t>
            </a:r>
            <a:endParaRPr lang="pt-BR" dirty="0"/>
          </a:p>
        </p:txBody>
      </p:sp>
      <p:sp>
        <p:nvSpPr>
          <p:cNvPr id="34" name="CaixaDeTexto 33"/>
          <p:cNvSpPr txBox="1"/>
          <p:nvPr/>
        </p:nvSpPr>
        <p:spPr>
          <a:xfrm>
            <a:off x="26870" y="3361602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Rua B</a:t>
            </a:r>
            <a:endParaRPr lang="pt-BR" dirty="0"/>
          </a:p>
        </p:txBody>
      </p:sp>
      <p:sp>
        <p:nvSpPr>
          <p:cNvPr id="35" name="CaixaDeTexto 34"/>
          <p:cNvSpPr txBox="1"/>
          <p:nvPr/>
        </p:nvSpPr>
        <p:spPr>
          <a:xfrm>
            <a:off x="48178" y="4564862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Rua C</a:t>
            </a:r>
            <a:endParaRPr lang="pt-BR" dirty="0"/>
          </a:p>
        </p:txBody>
      </p:sp>
      <p:sp>
        <p:nvSpPr>
          <p:cNvPr id="36" name="CaixaDeTexto 35"/>
          <p:cNvSpPr txBox="1"/>
          <p:nvPr/>
        </p:nvSpPr>
        <p:spPr>
          <a:xfrm>
            <a:off x="4676963" y="3395193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Rua B</a:t>
            </a:r>
            <a:endParaRPr lang="pt-BR" dirty="0"/>
          </a:p>
        </p:txBody>
      </p:sp>
      <p:sp>
        <p:nvSpPr>
          <p:cNvPr id="37" name="CaixaDeTexto 36"/>
          <p:cNvSpPr txBox="1"/>
          <p:nvPr/>
        </p:nvSpPr>
        <p:spPr>
          <a:xfrm>
            <a:off x="1405977" y="1181342"/>
            <a:ext cx="1802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tx2">
                    <a:lumMod val="75000"/>
                  </a:schemeClr>
                </a:solidFill>
              </a:rPr>
              <a:t>30 min de espera</a:t>
            </a:r>
            <a:endParaRPr lang="pt-B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8" name="CaixaDeTexto 37"/>
          <p:cNvSpPr txBox="1"/>
          <p:nvPr/>
        </p:nvSpPr>
        <p:spPr>
          <a:xfrm>
            <a:off x="1391223" y="2408575"/>
            <a:ext cx="1802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tx2">
                    <a:lumMod val="75000"/>
                  </a:schemeClr>
                </a:solidFill>
              </a:rPr>
              <a:t>30 min de espera</a:t>
            </a:r>
            <a:endParaRPr lang="pt-B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9" name="CaixaDeTexto 38"/>
          <p:cNvSpPr txBox="1"/>
          <p:nvPr/>
        </p:nvSpPr>
        <p:spPr>
          <a:xfrm>
            <a:off x="1391223" y="3666154"/>
            <a:ext cx="1802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tx2">
                    <a:lumMod val="75000"/>
                  </a:schemeClr>
                </a:solidFill>
              </a:rPr>
              <a:t>30 min de espera</a:t>
            </a:r>
            <a:endParaRPr lang="pt-B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6099009" y="2410180"/>
            <a:ext cx="1802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tx2">
                    <a:lumMod val="75000"/>
                  </a:schemeClr>
                </a:solidFill>
              </a:rPr>
              <a:t>10 min de espera</a:t>
            </a:r>
            <a:endParaRPr lang="pt-B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1" name="Retângulo 40"/>
          <p:cNvSpPr/>
          <p:nvPr/>
        </p:nvSpPr>
        <p:spPr>
          <a:xfrm>
            <a:off x="395536" y="50157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Linhas com intervalos maiores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Requer CONFIABILIDADE nos horários</a:t>
            </a:r>
            <a:endParaRPr lang="pt-BR" dirty="0"/>
          </a:p>
        </p:txBody>
      </p:sp>
      <p:sp>
        <p:nvSpPr>
          <p:cNvPr id="42" name="Retângulo 41"/>
          <p:cNvSpPr/>
          <p:nvPr/>
        </p:nvSpPr>
        <p:spPr>
          <a:xfrm>
            <a:off x="4756724" y="5015739"/>
            <a:ext cx="43081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Linhas com intervalos menores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Oferece REGULARIDADE de intervalos</a:t>
            </a: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Maior diversidade de destinos</a:t>
            </a:r>
          </a:p>
        </p:txBody>
      </p:sp>
      <p:cxnSp>
        <p:nvCxnSpPr>
          <p:cNvPr id="44" name="Conector reto 43"/>
          <p:cNvCxnSpPr/>
          <p:nvPr/>
        </p:nvCxnSpPr>
        <p:spPr>
          <a:xfrm flipH="1">
            <a:off x="4372735" y="1270285"/>
            <a:ext cx="12049" cy="3614470"/>
          </a:xfrm>
          <a:prstGeom prst="line">
            <a:avLst/>
          </a:prstGeom>
          <a:ln w="73025" cmpd="thinThick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Seta para a direita 47"/>
          <p:cNvSpPr/>
          <p:nvPr/>
        </p:nvSpPr>
        <p:spPr>
          <a:xfrm>
            <a:off x="4409768" y="2948535"/>
            <a:ext cx="249071" cy="3428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2611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516" y="476672"/>
            <a:ext cx="185223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REDE RACIONALIZADA</a:t>
            </a: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="" xmlns:p14="http://schemas.microsoft.com/office/powerpoint/2010/main" val="3787751876"/>
              </p:ext>
            </p:extLst>
          </p:nvPr>
        </p:nvGraphicFramePr>
        <p:xfrm>
          <a:off x="460528" y="649534"/>
          <a:ext cx="8280920" cy="6066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35320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8095" y="764704"/>
            <a:ext cx="6313570" cy="587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997487" y="476672"/>
            <a:ext cx="29426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4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REDE ATUAL X REDE RACIONALIZADA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8095" y="764704"/>
            <a:ext cx="6313570" cy="5875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8095" y="764704"/>
            <a:ext cx="6313569" cy="5875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8095" y="764704"/>
            <a:ext cx="6313569" cy="5875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9884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3"/>
          <p:cNvGrpSpPr/>
          <p:nvPr/>
        </p:nvGrpSpPr>
        <p:grpSpPr>
          <a:xfrm>
            <a:off x="4716076" y="2492896"/>
            <a:ext cx="4032268" cy="4001320"/>
            <a:chOff x="4716076" y="2492896"/>
            <a:chExt cx="4032268" cy="4001320"/>
          </a:xfrm>
        </p:grpSpPr>
        <p:sp>
          <p:nvSpPr>
            <p:cNvPr id="4" name="Elipse 3"/>
            <p:cNvSpPr/>
            <p:nvPr/>
          </p:nvSpPr>
          <p:spPr>
            <a:xfrm>
              <a:off x="6156176" y="4077072"/>
              <a:ext cx="1080000" cy="108000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600" b="1" dirty="0" smtClean="0">
                  <a:solidFill>
                    <a:schemeClr val="tx2">
                      <a:lumMod val="75000"/>
                    </a:schemeClr>
                  </a:solidFill>
                </a:rPr>
                <a:t>Centro</a:t>
              </a:r>
              <a:endParaRPr lang="pt-BR" sz="16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5" name="Elipse 4"/>
            <p:cNvSpPr/>
            <p:nvPr/>
          </p:nvSpPr>
          <p:spPr>
            <a:xfrm>
              <a:off x="7668344" y="2492896"/>
              <a:ext cx="1080000" cy="108000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pt-BR" sz="1600" dirty="0" smtClean="0"/>
                <a:t>Bairro1</a:t>
              </a:r>
              <a:endParaRPr lang="pt-BR" sz="1600" dirty="0"/>
            </a:p>
          </p:txBody>
        </p:sp>
        <p:sp>
          <p:nvSpPr>
            <p:cNvPr id="6" name="Elipse 5"/>
            <p:cNvSpPr/>
            <p:nvPr/>
          </p:nvSpPr>
          <p:spPr>
            <a:xfrm>
              <a:off x="7668344" y="5301208"/>
              <a:ext cx="1080000" cy="1080000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pt-BR" sz="1600" dirty="0" smtClean="0"/>
                <a:t>Bairro4</a:t>
              </a:r>
              <a:endParaRPr lang="pt-BR" sz="1600" dirty="0"/>
            </a:p>
          </p:txBody>
        </p:sp>
        <p:sp>
          <p:nvSpPr>
            <p:cNvPr id="7" name="Elipse 6"/>
            <p:cNvSpPr/>
            <p:nvPr/>
          </p:nvSpPr>
          <p:spPr>
            <a:xfrm>
              <a:off x="4716076" y="2605904"/>
              <a:ext cx="1080000" cy="1080000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pt-BR" sz="1600" dirty="0" smtClean="0"/>
                <a:t>Bairro2</a:t>
              </a:r>
              <a:endParaRPr lang="pt-BR" sz="1600" dirty="0"/>
            </a:p>
          </p:txBody>
        </p:sp>
        <p:sp>
          <p:nvSpPr>
            <p:cNvPr id="8" name="Elipse 7"/>
            <p:cNvSpPr/>
            <p:nvPr/>
          </p:nvSpPr>
          <p:spPr>
            <a:xfrm>
              <a:off x="4716076" y="5414216"/>
              <a:ext cx="1080000" cy="108000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pt-BR" sz="1600" dirty="0" smtClean="0"/>
                <a:t>Bairro3</a:t>
              </a:r>
              <a:endParaRPr lang="pt-BR" sz="1600" dirty="0"/>
            </a:p>
          </p:txBody>
        </p:sp>
      </p:grpSp>
      <p:cxnSp>
        <p:nvCxnSpPr>
          <p:cNvPr id="10" name="Conector de seta reta 9"/>
          <p:cNvCxnSpPr/>
          <p:nvPr/>
        </p:nvCxnSpPr>
        <p:spPr>
          <a:xfrm flipH="1">
            <a:off x="6876256" y="3244969"/>
            <a:ext cx="1115974" cy="1192143"/>
          </a:xfrm>
          <a:prstGeom prst="straightConnector1">
            <a:avLst/>
          </a:prstGeom>
          <a:ln w="127000" cap="rnd">
            <a:solidFill>
              <a:srgbClr val="FF0000"/>
            </a:solidFill>
            <a:miter lim="800000"/>
            <a:headEnd w="sm" len="sm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H="1" flipV="1">
            <a:off x="7067814" y="4448733"/>
            <a:ext cx="1073199" cy="1157142"/>
          </a:xfrm>
          <a:prstGeom prst="straightConnector1">
            <a:avLst/>
          </a:prstGeom>
          <a:ln w="76200" cap="rnd">
            <a:solidFill>
              <a:schemeClr val="tx2">
                <a:lumMod val="60000"/>
                <a:lumOff val="40000"/>
              </a:schemeClr>
            </a:solidFill>
            <a:miter lim="800000"/>
            <a:headEnd w="sm" len="sm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5551388" y="3207982"/>
            <a:ext cx="2392538" cy="2660197"/>
          </a:xfrm>
          <a:prstGeom prst="straightConnector1">
            <a:avLst/>
          </a:prstGeom>
          <a:ln w="76200" cap="rnd">
            <a:solidFill>
              <a:schemeClr val="accent6">
                <a:lumMod val="75000"/>
              </a:schemeClr>
            </a:solidFill>
            <a:miter lim="800000"/>
            <a:headEnd w="sm" len="sm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5472070" y="6115763"/>
            <a:ext cx="2628322" cy="9527"/>
          </a:xfrm>
          <a:prstGeom prst="straightConnector1">
            <a:avLst/>
          </a:prstGeom>
          <a:ln w="76200" cap="rnd">
            <a:solidFill>
              <a:srgbClr val="DF2FC6"/>
            </a:solidFill>
            <a:miter lim="800000"/>
            <a:headEnd w="sm" len="sm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rco 26"/>
          <p:cNvSpPr/>
          <p:nvPr/>
        </p:nvSpPr>
        <p:spPr>
          <a:xfrm>
            <a:off x="4432341" y="3572896"/>
            <a:ext cx="1874414" cy="2448392"/>
          </a:xfrm>
          <a:prstGeom prst="arc">
            <a:avLst>
              <a:gd name="adj1" fmla="val 15815958"/>
              <a:gd name="adj2" fmla="val 5192461"/>
            </a:avLst>
          </a:prstGeom>
          <a:ln w="76200">
            <a:solidFill>
              <a:schemeClr val="accent3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2267744" y="555287"/>
            <a:ext cx="4320480" cy="353433"/>
          </a:xfrm>
        </p:spPr>
        <p:txBody>
          <a:bodyPr>
            <a:normAutofit/>
          </a:bodyPr>
          <a:lstStyle/>
          <a:p>
            <a:r>
              <a:rPr lang="pt-BR" sz="1600" b="1" dirty="0" smtClean="0"/>
              <a:t>Classificação das linhas</a:t>
            </a:r>
            <a:endParaRPr lang="pt-BR" sz="1800" b="1" dirty="0"/>
          </a:p>
        </p:txBody>
      </p:sp>
      <p:sp>
        <p:nvSpPr>
          <p:cNvPr id="16" name="Título 8"/>
          <p:cNvSpPr txBox="1">
            <a:spLocks/>
          </p:cNvSpPr>
          <p:nvPr/>
        </p:nvSpPr>
        <p:spPr>
          <a:xfrm>
            <a:off x="242798" y="1124744"/>
            <a:ext cx="476125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Tx/>
              <a:buChar char="-"/>
            </a:pPr>
            <a:r>
              <a:rPr lang="pt-BR" sz="1600" b="1" dirty="0">
                <a:solidFill>
                  <a:srgbClr val="FF0000"/>
                </a:solidFill>
                <a:latin typeface="+mn-lt"/>
              </a:rPr>
              <a:t>Linhas Troncais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rgbClr val="FF0000"/>
                </a:solidFill>
              </a:rPr>
              <a:t>Exercem função de estruturação da rede de transporte 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rgbClr val="FF0000"/>
                </a:solidFill>
              </a:rPr>
              <a:t>Atendimento a área central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rgbClr val="FF0000"/>
                </a:solidFill>
              </a:rPr>
              <a:t>Frequência alta 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rgbClr val="FF0000"/>
                </a:solidFill>
              </a:rPr>
              <a:t>Itinerários mais diretos</a:t>
            </a:r>
          </a:p>
        </p:txBody>
      </p:sp>
      <p:sp>
        <p:nvSpPr>
          <p:cNvPr id="18" name="Título 8"/>
          <p:cNvSpPr txBox="1">
            <a:spLocks/>
          </p:cNvSpPr>
          <p:nvPr/>
        </p:nvSpPr>
        <p:spPr>
          <a:xfrm>
            <a:off x="194494" y="2369044"/>
            <a:ext cx="4761250" cy="9468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Tx/>
              <a:buChar char="-"/>
            </a:pPr>
            <a:r>
              <a:rPr lang="pt-BR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Linhas Radiais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chemeClr val="accent1">
                    <a:lumMod val="75000"/>
                  </a:schemeClr>
                </a:solidFill>
              </a:rPr>
              <a:t>Atendimento bairros -&gt; centro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chemeClr val="accent1">
                    <a:lumMod val="75000"/>
                  </a:schemeClr>
                </a:solidFill>
              </a:rPr>
              <a:t>Atendimento a área central</a:t>
            </a:r>
          </a:p>
        </p:txBody>
      </p:sp>
      <p:sp>
        <p:nvSpPr>
          <p:cNvPr id="20" name="Título 8"/>
          <p:cNvSpPr txBox="1">
            <a:spLocks/>
          </p:cNvSpPr>
          <p:nvPr/>
        </p:nvSpPr>
        <p:spPr>
          <a:xfrm>
            <a:off x="200758" y="3331371"/>
            <a:ext cx="4761250" cy="9468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Tx/>
              <a:buChar char="-"/>
            </a:pPr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Linhas Diametrais 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chemeClr val="accent6">
                    <a:lumMod val="75000"/>
                  </a:schemeClr>
                </a:solidFill>
              </a:rPr>
              <a:t>Atendimento bairros -&gt; centro -&gt; bairro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chemeClr val="accent6">
                    <a:lumMod val="75000"/>
                  </a:schemeClr>
                </a:solidFill>
              </a:rPr>
              <a:t>Atendimento a área central</a:t>
            </a:r>
          </a:p>
        </p:txBody>
      </p:sp>
      <p:sp>
        <p:nvSpPr>
          <p:cNvPr id="21" name="Título 8"/>
          <p:cNvSpPr txBox="1">
            <a:spLocks/>
          </p:cNvSpPr>
          <p:nvPr/>
        </p:nvSpPr>
        <p:spPr>
          <a:xfrm>
            <a:off x="251520" y="4323678"/>
            <a:ext cx="4761250" cy="7205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Tx/>
              <a:buChar char="-"/>
            </a:pPr>
            <a:r>
              <a:rPr lang="pt-BR" sz="1600" b="1" dirty="0">
                <a:solidFill>
                  <a:srgbClr val="DF2FC6"/>
                </a:solidFill>
                <a:latin typeface="+mn-lt"/>
              </a:rPr>
              <a:t>Linhas Perimetrais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rgbClr val="DF2FC6"/>
                </a:solidFill>
              </a:rPr>
              <a:t>Atendimento bairros -&gt; </a:t>
            </a:r>
            <a:r>
              <a:rPr lang="pt-BR" sz="1400" dirty="0" smtClean="0">
                <a:solidFill>
                  <a:srgbClr val="DF2FC6"/>
                </a:solidFill>
              </a:rPr>
              <a:t>bairro</a:t>
            </a:r>
            <a:endParaRPr lang="pt-BR" sz="1400" dirty="0"/>
          </a:p>
        </p:txBody>
      </p:sp>
      <p:sp>
        <p:nvSpPr>
          <p:cNvPr id="22" name="Título 8"/>
          <p:cNvSpPr txBox="1">
            <a:spLocks/>
          </p:cNvSpPr>
          <p:nvPr/>
        </p:nvSpPr>
        <p:spPr>
          <a:xfrm>
            <a:off x="251520" y="5172483"/>
            <a:ext cx="4761250" cy="7205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buFontTx/>
              <a:buChar char="-"/>
            </a:pPr>
            <a:r>
              <a:rPr lang="pt-BR" sz="1600" b="1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Linhas Circulares </a:t>
            </a:r>
          </a:p>
          <a:p>
            <a:pPr lvl="1">
              <a:buFontTx/>
              <a:buChar char="-"/>
            </a:pPr>
            <a:r>
              <a:rPr lang="pt-BR" sz="1400" dirty="0">
                <a:solidFill>
                  <a:schemeClr val="accent3">
                    <a:lumMod val="75000"/>
                  </a:schemeClr>
                </a:solidFill>
              </a:rPr>
              <a:t>Atendimento circular entre bairros</a:t>
            </a:r>
          </a:p>
        </p:txBody>
      </p:sp>
      <p:sp>
        <p:nvSpPr>
          <p:cNvPr id="23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TRANSPORTE COLETIVO MUNICIPAL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239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6" grpId="0"/>
      <p:bldP spid="18" grpId="0"/>
      <p:bldP spid="20" grpId="0"/>
      <p:bldP spid="21" grpId="0"/>
      <p:bldP spid="2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"/>
            <a:ext cx="6375835" cy="642277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375835" cy="642277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375834" cy="642277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"/>
            <a:ext cx="6375834" cy="642276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"/>
            <a:ext cx="6375833" cy="642276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375833" cy="6422768"/>
          </a:xfrm>
          <a:prstGeom prst="rect">
            <a:avLst/>
          </a:prstGeom>
        </p:spPr>
      </p:pic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67378052"/>
              </p:ext>
            </p:extLst>
          </p:nvPr>
        </p:nvGraphicFramePr>
        <p:xfrm>
          <a:off x="251519" y="5229200"/>
          <a:ext cx="8654067" cy="11521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2369"/>
                <a:gridCol w="2880320"/>
                <a:gridCol w="2461378"/>
              </a:tblGrid>
              <a:tr h="3840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dirty="0">
                          <a:effectLst/>
                          <a:latin typeface="+mn-lt"/>
                        </a:rPr>
                        <a:t>Rede Atual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dirty="0">
                          <a:effectLst/>
                          <a:latin typeface="+mn-lt"/>
                        </a:rPr>
                        <a:t>Rede </a:t>
                      </a:r>
                      <a:r>
                        <a:rPr lang="pt-BR" sz="1400" dirty="0" smtClean="0">
                          <a:effectLst/>
                          <a:latin typeface="+mn-lt"/>
                        </a:rPr>
                        <a:t>Racionalizada</a:t>
                      </a:r>
                      <a:endParaRPr lang="pt-BR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Número de Linhas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 linhas + </a:t>
                      </a: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 atendimentos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27 </a:t>
                      </a:r>
                      <a:r>
                        <a:rPr lang="pt-B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linhas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Extensão do</a:t>
                      </a:r>
                      <a:r>
                        <a:rPr lang="pt-BR" sz="1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sistema viário utilizado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302 km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t-BR" sz="1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251 km</a:t>
                      </a:r>
                      <a:endParaRPr lang="pt-BR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27682899"/>
              </p:ext>
            </p:extLst>
          </p:nvPr>
        </p:nvGraphicFramePr>
        <p:xfrm>
          <a:off x="6540484" y="3717034"/>
          <a:ext cx="2365103" cy="1357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40"/>
                <a:gridCol w="2005063"/>
              </a:tblGrid>
              <a:tr h="271536"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u="none" strike="noStrike" dirty="0" smtClean="0">
                          <a:effectLst/>
                        </a:rPr>
                        <a:t>9 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>
                          <a:effectLst/>
                        </a:rPr>
                        <a:t> Troncais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1536"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u="none" strike="noStrike">
                          <a:effectLst/>
                        </a:rPr>
                        <a:t>11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>
                          <a:effectLst/>
                        </a:rPr>
                        <a:t> Radiais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1536"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u="none" strike="noStrike" dirty="0">
                          <a:effectLst/>
                        </a:rPr>
                        <a:t>3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>
                          <a:effectLst/>
                        </a:rPr>
                        <a:t> Circulares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1536"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u="none" strike="noStrike">
                          <a:effectLst/>
                        </a:rPr>
                        <a:t>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>
                          <a:effectLst/>
                        </a:rPr>
                        <a:t> Diametrais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1536">
                <a:tc>
                  <a:txBody>
                    <a:bodyPr/>
                    <a:lstStyle/>
                    <a:p>
                      <a:pPr algn="r" fontAlgn="b"/>
                      <a:r>
                        <a:rPr lang="pt-BR" sz="1400" u="none" strike="noStrike">
                          <a:effectLst/>
                        </a:rPr>
                        <a:t>2</a:t>
                      </a:r>
                      <a:endParaRPr lang="pt-B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400" u="none" strike="noStrike" dirty="0" smtClean="0">
                          <a:effectLst/>
                        </a:rPr>
                        <a:t> Perimetrais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7093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r>
              <a:rPr lang="pt-BR" b="1" dirty="0"/>
              <a:t>TRANSPORTE CICLOVIÁRIO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60857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pt-BR" sz="2000" b="1" dirty="0" smtClean="0"/>
          </a:p>
          <a:p>
            <a:pPr>
              <a:buNone/>
            </a:pPr>
            <a:r>
              <a:rPr lang="pt-BR" sz="2000" b="1" dirty="0" smtClean="0"/>
              <a:t>Critérios de Projeto:</a:t>
            </a:r>
            <a:endParaRPr lang="pt-BR" sz="2000" b="1" dirty="0"/>
          </a:p>
          <a:p>
            <a:r>
              <a:rPr lang="pt-BR" sz="2000" b="1" dirty="0" smtClean="0">
                <a:solidFill>
                  <a:srgbClr val="FF0000"/>
                </a:solidFill>
              </a:rPr>
              <a:t>Segurança</a:t>
            </a:r>
            <a:r>
              <a:rPr lang="pt-BR" sz="2000" dirty="0" smtClean="0"/>
              <a:t>:  </a:t>
            </a:r>
            <a:r>
              <a:rPr lang="pt-BR" sz="2000" dirty="0"/>
              <a:t>preferência para a segregação física.</a:t>
            </a:r>
          </a:p>
          <a:p>
            <a:r>
              <a:rPr lang="pt-BR" sz="2000" b="1" dirty="0" smtClean="0">
                <a:solidFill>
                  <a:srgbClr val="FF0000"/>
                </a:solidFill>
              </a:rPr>
              <a:t>Baixa declividade: </a:t>
            </a:r>
            <a:r>
              <a:rPr lang="pt-BR" sz="2000" dirty="0" smtClean="0"/>
              <a:t>trajetos possíveis </a:t>
            </a:r>
            <a:r>
              <a:rPr lang="pt-BR" sz="2000" dirty="0"/>
              <a:t>para todos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r>
              <a:rPr lang="pt-BR" sz="2000" b="1" dirty="0" smtClean="0"/>
              <a:t>Atendimentos:</a:t>
            </a:r>
            <a:endParaRPr lang="pt-BR" sz="2000" b="1" dirty="0"/>
          </a:p>
          <a:p>
            <a:r>
              <a:rPr lang="pt-BR" sz="2000" dirty="0" smtClean="0"/>
              <a:t>Viagens </a:t>
            </a:r>
            <a:r>
              <a:rPr lang="pt-BR" sz="2000" b="1" dirty="0">
                <a:solidFill>
                  <a:srgbClr val="FF0000"/>
                </a:solidFill>
              </a:rPr>
              <a:t>pendulares</a:t>
            </a:r>
            <a:r>
              <a:rPr lang="pt-BR" sz="2000" dirty="0"/>
              <a:t> (casa-trabalho e casa-escola)</a:t>
            </a:r>
          </a:p>
          <a:p>
            <a:r>
              <a:rPr lang="pt-BR" sz="2000" dirty="0"/>
              <a:t>Viagens de </a:t>
            </a:r>
            <a:r>
              <a:rPr lang="pt-BR" sz="2000" b="1" dirty="0">
                <a:solidFill>
                  <a:srgbClr val="FF0000"/>
                </a:solidFill>
              </a:rPr>
              <a:t>curta distância </a:t>
            </a:r>
            <a:r>
              <a:rPr lang="pt-BR" sz="2000" dirty="0"/>
              <a:t>(ponto a ponto)</a:t>
            </a:r>
          </a:p>
          <a:p>
            <a:r>
              <a:rPr lang="pt-BR" sz="2000" dirty="0"/>
              <a:t>Viagens intermodais: </a:t>
            </a:r>
            <a:r>
              <a:rPr lang="pt-BR" sz="2000" b="1" dirty="0">
                <a:solidFill>
                  <a:srgbClr val="FF0000"/>
                </a:solidFill>
              </a:rPr>
              <a:t>acesso ao transporte coletivo </a:t>
            </a:r>
            <a:r>
              <a:rPr lang="pt-BR" sz="2000" dirty="0"/>
              <a:t>(casa-terminal de ônibus)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sz="2400" b="1" dirty="0"/>
              <a:t>TRANSPORTE </a:t>
            </a:r>
            <a:r>
              <a:rPr lang="pt-BR" sz="2400" b="1" dirty="0" smtClean="0"/>
              <a:t>CICLOVIÁRIO</a:t>
            </a:r>
            <a:br>
              <a:rPr lang="pt-BR" sz="2400" b="1" dirty="0" smtClean="0"/>
            </a:br>
            <a:r>
              <a:rPr lang="pt-BR" sz="2400" b="1" dirty="0" smtClean="0"/>
              <a:t>DIRETRIZES DA REDE CICLOVIÁRIA</a:t>
            </a:r>
            <a:endParaRPr lang="pt-BR" sz="2400" b="1" dirty="0"/>
          </a:p>
        </p:txBody>
      </p:sp>
    </p:spTree>
    <p:extLst>
      <p:ext uri="{BB962C8B-B14F-4D97-AF65-F5344CB8AC3E}">
        <p14:creationId xmlns="" xmlns:p14="http://schemas.microsoft.com/office/powerpoint/2010/main" val="41850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b="1" dirty="0">
                <a:solidFill>
                  <a:srgbClr val="FF0000"/>
                </a:solidFill>
              </a:rPr>
              <a:t>DECLIVIDADE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0000"/>
            <a:ext cx="9144000" cy="57668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132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dirty="0">
                <a:solidFill>
                  <a:srgbClr val="FF0000"/>
                </a:solidFill>
              </a:rPr>
              <a:t>ALIMENTAÇÃO DOS TERMINAIS 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32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608"/>
            <a:ext cx="9144000" cy="57668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226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dirty="0">
                <a:solidFill>
                  <a:srgbClr val="FF0000"/>
                </a:solidFill>
              </a:rPr>
              <a:t>ALIMENTAÇÃO DOS TERMINAIS 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32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608"/>
            <a:ext cx="9144000" cy="5766816"/>
          </a:xfrm>
          <a:prstGeom prst="rect">
            <a:avLst/>
          </a:prstGeom>
        </p:spPr>
      </p:pic>
      <p:sp>
        <p:nvSpPr>
          <p:cNvPr id="62" name="Forma livre 4"/>
          <p:cNvSpPr/>
          <p:nvPr/>
        </p:nvSpPr>
        <p:spPr>
          <a:xfrm>
            <a:off x="803275" y="5588074"/>
            <a:ext cx="708025" cy="219075"/>
          </a:xfrm>
          <a:custGeom>
            <a:avLst/>
            <a:gdLst>
              <a:gd name="connsiteX0" fmla="*/ 0 w 708025"/>
              <a:gd name="connsiteY0" fmla="*/ 0 h 219075"/>
              <a:gd name="connsiteX1" fmla="*/ 368300 w 708025"/>
              <a:gd name="connsiteY1" fmla="*/ 149225 h 219075"/>
              <a:gd name="connsiteX2" fmla="*/ 708025 w 708025"/>
              <a:gd name="connsiteY2" fmla="*/ 219075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8025" h="219075">
                <a:moveTo>
                  <a:pt x="0" y="0"/>
                </a:moveTo>
                <a:cubicBezTo>
                  <a:pt x="125148" y="56356"/>
                  <a:pt x="250296" y="112713"/>
                  <a:pt x="368300" y="149225"/>
                </a:cubicBezTo>
                <a:cubicBezTo>
                  <a:pt x="486304" y="185737"/>
                  <a:pt x="594254" y="210079"/>
                  <a:pt x="708025" y="2190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3" name="Forma livre 5"/>
          <p:cNvSpPr/>
          <p:nvPr/>
        </p:nvSpPr>
        <p:spPr>
          <a:xfrm>
            <a:off x="1800225" y="5775399"/>
            <a:ext cx="603250" cy="66675"/>
          </a:xfrm>
          <a:custGeom>
            <a:avLst/>
            <a:gdLst>
              <a:gd name="connsiteX0" fmla="*/ 603250 w 603250"/>
              <a:gd name="connsiteY0" fmla="*/ 0 h 66675"/>
              <a:gd name="connsiteX1" fmla="*/ 0 w 603250"/>
              <a:gd name="connsiteY1" fmla="*/ 66675 h 6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03250" h="66675">
                <a:moveTo>
                  <a:pt x="603250" y="0"/>
                </a:moveTo>
                <a:lnTo>
                  <a:pt x="0" y="6667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4" name="Forma livre 6"/>
          <p:cNvSpPr/>
          <p:nvPr/>
        </p:nvSpPr>
        <p:spPr>
          <a:xfrm>
            <a:off x="776288" y="4368874"/>
            <a:ext cx="337945" cy="638175"/>
          </a:xfrm>
          <a:custGeom>
            <a:avLst/>
            <a:gdLst>
              <a:gd name="connsiteX0" fmla="*/ 0 w 337945"/>
              <a:gd name="connsiteY0" fmla="*/ 0 h 638175"/>
              <a:gd name="connsiteX1" fmla="*/ 300037 w 337945"/>
              <a:gd name="connsiteY1" fmla="*/ 481013 h 638175"/>
              <a:gd name="connsiteX2" fmla="*/ 323850 w 337945"/>
              <a:gd name="connsiteY2" fmla="*/ 638175 h 638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945" h="638175">
                <a:moveTo>
                  <a:pt x="0" y="0"/>
                </a:moveTo>
                <a:cubicBezTo>
                  <a:pt x="123031" y="187325"/>
                  <a:pt x="246062" y="374651"/>
                  <a:pt x="300037" y="481013"/>
                </a:cubicBezTo>
                <a:cubicBezTo>
                  <a:pt x="354012" y="587375"/>
                  <a:pt x="338931" y="612775"/>
                  <a:pt x="323850" y="6381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6" name="Forma livre 8"/>
          <p:cNvSpPr/>
          <p:nvPr/>
        </p:nvSpPr>
        <p:spPr>
          <a:xfrm>
            <a:off x="4581525" y="4411251"/>
            <a:ext cx="333375" cy="729148"/>
          </a:xfrm>
          <a:custGeom>
            <a:avLst/>
            <a:gdLst>
              <a:gd name="connsiteX0" fmla="*/ 333375 w 333375"/>
              <a:gd name="connsiteY0" fmla="*/ 729148 h 729148"/>
              <a:gd name="connsiteX1" fmla="*/ 76200 w 333375"/>
              <a:gd name="connsiteY1" fmla="*/ 86211 h 729148"/>
              <a:gd name="connsiteX2" fmla="*/ 0 w 333375"/>
              <a:gd name="connsiteY2" fmla="*/ 24298 h 72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" h="729148">
                <a:moveTo>
                  <a:pt x="333375" y="729148"/>
                </a:moveTo>
                <a:cubicBezTo>
                  <a:pt x="232568" y="466417"/>
                  <a:pt x="131762" y="203686"/>
                  <a:pt x="76200" y="86211"/>
                </a:cubicBezTo>
                <a:cubicBezTo>
                  <a:pt x="20638" y="-31264"/>
                  <a:pt x="10319" y="-3483"/>
                  <a:pt x="0" y="24298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7" name="Forma livre 9"/>
          <p:cNvSpPr/>
          <p:nvPr/>
        </p:nvSpPr>
        <p:spPr>
          <a:xfrm>
            <a:off x="4638675" y="4335537"/>
            <a:ext cx="741933" cy="276225"/>
          </a:xfrm>
          <a:custGeom>
            <a:avLst/>
            <a:gdLst>
              <a:gd name="connsiteX0" fmla="*/ 733425 w 741933"/>
              <a:gd name="connsiteY0" fmla="*/ 276225 h 276225"/>
              <a:gd name="connsiteX1" fmla="*/ 638175 w 741933"/>
              <a:gd name="connsiteY1" fmla="*/ 66675 h 276225"/>
              <a:gd name="connsiteX2" fmla="*/ 0 w 741933"/>
              <a:gd name="connsiteY2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1933" h="276225">
                <a:moveTo>
                  <a:pt x="733425" y="276225"/>
                </a:moveTo>
                <a:cubicBezTo>
                  <a:pt x="746918" y="194468"/>
                  <a:pt x="760412" y="112712"/>
                  <a:pt x="638175" y="66675"/>
                </a:cubicBezTo>
                <a:cubicBezTo>
                  <a:pt x="515938" y="20638"/>
                  <a:pt x="257969" y="10319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0" name="Forma livre 12"/>
          <p:cNvSpPr/>
          <p:nvPr/>
        </p:nvSpPr>
        <p:spPr>
          <a:xfrm>
            <a:off x="3263752" y="4932436"/>
            <a:ext cx="311150" cy="93256"/>
          </a:xfrm>
          <a:custGeom>
            <a:avLst/>
            <a:gdLst>
              <a:gd name="connsiteX0" fmla="*/ 536575 w 536575"/>
              <a:gd name="connsiteY0" fmla="*/ 228600 h 228600"/>
              <a:gd name="connsiteX1" fmla="*/ 355600 w 536575"/>
              <a:gd name="connsiteY1" fmla="*/ 88900 h 228600"/>
              <a:gd name="connsiteX2" fmla="*/ 0 w 536575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6575" h="228600">
                <a:moveTo>
                  <a:pt x="536575" y="228600"/>
                </a:moveTo>
                <a:cubicBezTo>
                  <a:pt x="490802" y="177800"/>
                  <a:pt x="445029" y="127000"/>
                  <a:pt x="355600" y="88900"/>
                </a:cubicBezTo>
                <a:cubicBezTo>
                  <a:pt x="266171" y="50800"/>
                  <a:pt x="133085" y="25400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1" name="Forma livre 13"/>
          <p:cNvSpPr/>
          <p:nvPr/>
        </p:nvSpPr>
        <p:spPr>
          <a:xfrm>
            <a:off x="3422650" y="5086424"/>
            <a:ext cx="142875" cy="276225"/>
          </a:xfrm>
          <a:custGeom>
            <a:avLst/>
            <a:gdLst>
              <a:gd name="connsiteX0" fmla="*/ 142875 w 142875"/>
              <a:gd name="connsiteY0" fmla="*/ 0 h 276225"/>
              <a:gd name="connsiteX1" fmla="*/ 0 w 142875"/>
              <a:gd name="connsiteY1" fmla="*/ 276225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875" h="276225">
                <a:moveTo>
                  <a:pt x="142875" y="0"/>
                </a:moveTo>
                <a:lnTo>
                  <a:pt x="0" y="27622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2" name="Forma livre 14"/>
          <p:cNvSpPr/>
          <p:nvPr/>
        </p:nvSpPr>
        <p:spPr>
          <a:xfrm>
            <a:off x="2446020" y="3534484"/>
            <a:ext cx="388620" cy="411480"/>
          </a:xfrm>
          <a:custGeom>
            <a:avLst/>
            <a:gdLst>
              <a:gd name="connsiteX0" fmla="*/ 388620 w 388620"/>
              <a:gd name="connsiteY0" fmla="*/ 0 h 411480"/>
              <a:gd name="connsiteX1" fmla="*/ 121920 w 388620"/>
              <a:gd name="connsiteY1" fmla="*/ 175260 h 411480"/>
              <a:gd name="connsiteX2" fmla="*/ 0 w 388620"/>
              <a:gd name="connsiteY2" fmla="*/ 41148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8620" h="411480">
                <a:moveTo>
                  <a:pt x="388620" y="0"/>
                </a:moveTo>
                <a:cubicBezTo>
                  <a:pt x="287655" y="53340"/>
                  <a:pt x="186690" y="106680"/>
                  <a:pt x="121920" y="175260"/>
                </a:cubicBezTo>
                <a:cubicBezTo>
                  <a:pt x="57150" y="243840"/>
                  <a:pt x="28575" y="327660"/>
                  <a:pt x="0" y="41148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5" name="Forma livre 17"/>
          <p:cNvSpPr/>
          <p:nvPr/>
        </p:nvSpPr>
        <p:spPr>
          <a:xfrm>
            <a:off x="3713543" y="5049912"/>
            <a:ext cx="328268" cy="278680"/>
          </a:xfrm>
          <a:custGeom>
            <a:avLst/>
            <a:gdLst>
              <a:gd name="connsiteX0" fmla="*/ 125032 w 125032"/>
              <a:gd name="connsiteY0" fmla="*/ 142875 h 142875"/>
              <a:gd name="connsiteX1" fmla="*/ 1207 w 125032"/>
              <a:gd name="connsiteY1" fmla="*/ 0 h 14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032" h="142875">
                <a:moveTo>
                  <a:pt x="125032" y="142875"/>
                </a:moveTo>
                <a:cubicBezTo>
                  <a:pt x="57563" y="79772"/>
                  <a:pt x="-9905" y="16669"/>
                  <a:pt x="1207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9" name="Conector reto 78"/>
          <p:cNvCxnSpPr/>
          <p:nvPr/>
        </p:nvCxnSpPr>
        <p:spPr>
          <a:xfrm>
            <a:off x="7728000" y="5113433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CaixaDeTexto 79"/>
          <p:cNvSpPr txBox="1"/>
          <p:nvPr/>
        </p:nvSpPr>
        <p:spPr>
          <a:xfrm>
            <a:off x="8016032" y="4987778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ALIMENTAÇÃO DO TRANSPORTE COLETIVO</a:t>
            </a:r>
          </a:p>
        </p:txBody>
      </p:sp>
      <p:sp>
        <p:nvSpPr>
          <p:cNvPr id="81" name="Forma livre 23"/>
          <p:cNvSpPr/>
          <p:nvPr/>
        </p:nvSpPr>
        <p:spPr>
          <a:xfrm>
            <a:off x="706170" y="1917460"/>
            <a:ext cx="1520982" cy="2037029"/>
          </a:xfrm>
          <a:custGeom>
            <a:avLst/>
            <a:gdLst>
              <a:gd name="connsiteX0" fmla="*/ 0 w 1520982"/>
              <a:gd name="connsiteY0" fmla="*/ 0 h 2037029"/>
              <a:gd name="connsiteX1" fmla="*/ 887240 w 1520982"/>
              <a:gd name="connsiteY1" fmla="*/ 1050202 h 2037029"/>
              <a:gd name="connsiteX2" fmla="*/ 1520982 w 1520982"/>
              <a:gd name="connsiteY2" fmla="*/ 2037029 h 2037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0982" h="2037029">
                <a:moveTo>
                  <a:pt x="0" y="0"/>
                </a:moveTo>
                <a:cubicBezTo>
                  <a:pt x="316871" y="355348"/>
                  <a:pt x="633743" y="710697"/>
                  <a:pt x="887240" y="1050202"/>
                </a:cubicBezTo>
                <a:cubicBezTo>
                  <a:pt x="1140737" y="1389707"/>
                  <a:pt x="1330859" y="1713368"/>
                  <a:pt x="1520982" y="2037029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2" name="Forma livre 24"/>
          <p:cNvSpPr/>
          <p:nvPr/>
        </p:nvSpPr>
        <p:spPr>
          <a:xfrm>
            <a:off x="1430448" y="5904656"/>
            <a:ext cx="265002" cy="419275"/>
          </a:xfrm>
          <a:custGeom>
            <a:avLst/>
            <a:gdLst>
              <a:gd name="connsiteX0" fmla="*/ 0 w 190122"/>
              <a:gd name="connsiteY0" fmla="*/ 371192 h 371192"/>
              <a:gd name="connsiteX1" fmla="*/ 117695 w 190122"/>
              <a:gd name="connsiteY1" fmla="*/ 199176 h 371192"/>
              <a:gd name="connsiteX2" fmla="*/ 190122 w 190122"/>
              <a:gd name="connsiteY2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122" h="371192">
                <a:moveTo>
                  <a:pt x="0" y="371192"/>
                </a:moveTo>
                <a:cubicBezTo>
                  <a:pt x="43004" y="316116"/>
                  <a:pt x="86008" y="261041"/>
                  <a:pt x="117695" y="199176"/>
                </a:cubicBezTo>
                <a:cubicBezTo>
                  <a:pt x="149382" y="137311"/>
                  <a:pt x="190122" y="0"/>
                  <a:pt x="190122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3" name="Forma livre 25"/>
          <p:cNvSpPr/>
          <p:nvPr/>
        </p:nvSpPr>
        <p:spPr>
          <a:xfrm>
            <a:off x="1050202" y="3755313"/>
            <a:ext cx="642796" cy="615636"/>
          </a:xfrm>
          <a:custGeom>
            <a:avLst/>
            <a:gdLst>
              <a:gd name="connsiteX0" fmla="*/ 0 w 642796"/>
              <a:gd name="connsiteY0" fmla="*/ 0 h 615636"/>
              <a:gd name="connsiteX1" fmla="*/ 425513 w 642796"/>
              <a:gd name="connsiteY1" fmla="*/ 262551 h 615636"/>
              <a:gd name="connsiteX2" fmla="*/ 642796 w 642796"/>
              <a:gd name="connsiteY2" fmla="*/ 615636 h 6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2796" h="615636">
                <a:moveTo>
                  <a:pt x="0" y="0"/>
                </a:moveTo>
                <a:cubicBezTo>
                  <a:pt x="159190" y="79972"/>
                  <a:pt x="318380" y="159945"/>
                  <a:pt x="425513" y="262551"/>
                </a:cubicBezTo>
                <a:cubicBezTo>
                  <a:pt x="532646" y="365157"/>
                  <a:pt x="587721" y="490396"/>
                  <a:pt x="642796" y="615636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3888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dirty="0">
                <a:solidFill>
                  <a:srgbClr val="FF0000"/>
                </a:solidFill>
              </a:rPr>
              <a:t>MALHA ESTRUTURAL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35" name="Imagem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608"/>
            <a:ext cx="9144000" cy="5766816"/>
          </a:xfrm>
          <a:prstGeom prst="rect">
            <a:avLst/>
          </a:prstGeom>
          <a:noFill/>
          <a:ln w="101600">
            <a:noFill/>
            <a:headEnd type="triangle" w="sm" len="sm"/>
            <a:tailEnd type="triangle" w="sm" len="sm"/>
          </a:ln>
        </p:spPr>
      </p:pic>
      <p:cxnSp>
        <p:nvCxnSpPr>
          <p:cNvPr id="36" name="Conector reto 35"/>
          <p:cNvCxnSpPr/>
          <p:nvPr/>
        </p:nvCxnSpPr>
        <p:spPr>
          <a:xfrm>
            <a:off x="7740352" y="5930998"/>
            <a:ext cx="360040" cy="0"/>
          </a:xfrm>
          <a:prstGeom prst="line">
            <a:avLst/>
          </a:prstGeom>
          <a:noFill/>
          <a:ln w="381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7" name="CaixaDeTexto 36"/>
          <p:cNvSpPr txBox="1"/>
          <p:nvPr/>
        </p:nvSpPr>
        <p:spPr>
          <a:xfrm>
            <a:off x="8028384" y="578511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TRONCAL</a:t>
            </a:r>
          </a:p>
        </p:txBody>
      </p:sp>
      <p:sp>
        <p:nvSpPr>
          <p:cNvPr id="38" name="Forma livre 4"/>
          <p:cNvSpPr/>
          <p:nvPr/>
        </p:nvSpPr>
        <p:spPr>
          <a:xfrm>
            <a:off x="803275" y="5588074"/>
            <a:ext cx="708025" cy="219075"/>
          </a:xfrm>
          <a:custGeom>
            <a:avLst/>
            <a:gdLst>
              <a:gd name="connsiteX0" fmla="*/ 0 w 708025"/>
              <a:gd name="connsiteY0" fmla="*/ 0 h 219075"/>
              <a:gd name="connsiteX1" fmla="*/ 368300 w 708025"/>
              <a:gd name="connsiteY1" fmla="*/ 149225 h 219075"/>
              <a:gd name="connsiteX2" fmla="*/ 708025 w 708025"/>
              <a:gd name="connsiteY2" fmla="*/ 219075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8025" h="219075">
                <a:moveTo>
                  <a:pt x="0" y="0"/>
                </a:moveTo>
                <a:cubicBezTo>
                  <a:pt x="125148" y="56356"/>
                  <a:pt x="250296" y="112713"/>
                  <a:pt x="368300" y="149225"/>
                </a:cubicBezTo>
                <a:cubicBezTo>
                  <a:pt x="486304" y="185737"/>
                  <a:pt x="594254" y="210079"/>
                  <a:pt x="708025" y="2190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Forma livre 5"/>
          <p:cNvSpPr/>
          <p:nvPr/>
        </p:nvSpPr>
        <p:spPr>
          <a:xfrm>
            <a:off x="1800225" y="5775399"/>
            <a:ext cx="603250" cy="66675"/>
          </a:xfrm>
          <a:custGeom>
            <a:avLst/>
            <a:gdLst>
              <a:gd name="connsiteX0" fmla="*/ 603250 w 603250"/>
              <a:gd name="connsiteY0" fmla="*/ 0 h 66675"/>
              <a:gd name="connsiteX1" fmla="*/ 0 w 603250"/>
              <a:gd name="connsiteY1" fmla="*/ 66675 h 6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03250" h="66675">
                <a:moveTo>
                  <a:pt x="603250" y="0"/>
                </a:moveTo>
                <a:lnTo>
                  <a:pt x="0" y="6667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Forma livre 6"/>
          <p:cNvSpPr/>
          <p:nvPr/>
        </p:nvSpPr>
        <p:spPr>
          <a:xfrm>
            <a:off x="776288" y="4368874"/>
            <a:ext cx="337945" cy="638175"/>
          </a:xfrm>
          <a:custGeom>
            <a:avLst/>
            <a:gdLst>
              <a:gd name="connsiteX0" fmla="*/ 0 w 337945"/>
              <a:gd name="connsiteY0" fmla="*/ 0 h 638175"/>
              <a:gd name="connsiteX1" fmla="*/ 300037 w 337945"/>
              <a:gd name="connsiteY1" fmla="*/ 481013 h 638175"/>
              <a:gd name="connsiteX2" fmla="*/ 323850 w 337945"/>
              <a:gd name="connsiteY2" fmla="*/ 638175 h 638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945" h="638175">
                <a:moveTo>
                  <a:pt x="0" y="0"/>
                </a:moveTo>
                <a:cubicBezTo>
                  <a:pt x="123031" y="187325"/>
                  <a:pt x="246062" y="374651"/>
                  <a:pt x="300037" y="481013"/>
                </a:cubicBezTo>
                <a:cubicBezTo>
                  <a:pt x="354012" y="587375"/>
                  <a:pt x="338931" y="612775"/>
                  <a:pt x="323850" y="6381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Forma livre 10"/>
          <p:cNvSpPr/>
          <p:nvPr/>
        </p:nvSpPr>
        <p:spPr>
          <a:xfrm>
            <a:off x="4581525" y="4411251"/>
            <a:ext cx="333375" cy="729148"/>
          </a:xfrm>
          <a:custGeom>
            <a:avLst/>
            <a:gdLst>
              <a:gd name="connsiteX0" fmla="*/ 333375 w 333375"/>
              <a:gd name="connsiteY0" fmla="*/ 729148 h 729148"/>
              <a:gd name="connsiteX1" fmla="*/ 76200 w 333375"/>
              <a:gd name="connsiteY1" fmla="*/ 86211 h 729148"/>
              <a:gd name="connsiteX2" fmla="*/ 0 w 333375"/>
              <a:gd name="connsiteY2" fmla="*/ 24298 h 72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" h="729148">
                <a:moveTo>
                  <a:pt x="333375" y="729148"/>
                </a:moveTo>
                <a:cubicBezTo>
                  <a:pt x="232568" y="466417"/>
                  <a:pt x="131762" y="203686"/>
                  <a:pt x="76200" y="86211"/>
                </a:cubicBezTo>
                <a:cubicBezTo>
                  <a:pt x="20638" y="-31264"/>
                  <a:pt x="10319" y="-3483"/>
                  <a:pt x="0" y="24298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Forma livre 11"/>
          <p:cNvSpPr/>
          <p:nvPr/>
        </p:nvSpPr>
        <p:spPr>
          <a:xfrm>
            <a:off x="4638675" y="4335537"/>
            <a:ext cx="741933" cy="276225"/>
          </a:xfrm>
          <a:custGeom>
            <a:avLst/>
            <a:gdLst>
              <a:gd name="connsiteX0" fmla="*/ 733425 w 741933"/>
              <a:gd name="connsiteY0" fmla="*/ 276225 h 276225"/>
              <a:gd name="connsiteX1" fmla="*/ 638175 w 741933"/>
              <a:gd name="connsiteY1" fmla="*/ 66675 h 276225"/>
              <a:gd name="connsiteX2" fmla="*/ 0 w 741933"/>
              <a:gd name="connsiteY2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1933" h="276225">
                <a:moveTo>
                  <a:pt x="733425" y="276225"/>
                </a:moveTo>
                <a:cubicBezTo>
                  <a:pt x="746918" y="194468"/>
                  <a:pt x="760412" y="112712"/>
                  <a:pt x="638175" y="66675"/>
                </a:cubicBezTo>
                <a:cubicBezTo>
                  <a:pt x="515938" y="20638"/>
                  <a:pt x="257969" y="10319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6" name="Forma livre 14"/>
          <p:cNvSpPr/>
          <p:nvPr/>
        </p:nvSpPr>
        <p:spPr>
          <a:xfrm>
            <a:off x="3263752" y="4932436"/>
            <a:ext cx="311150" cy="93256"/>
          </a:xfrm>
          <a:custGeom>
            <a:avLst/>
            <a:gdLst>
              <a:gd name="connsiteX0" fmla="*/ 536575 w 536575"/>
              <a:gd name="connsiteY0" fmla="*/ 228600 h 228600"/>
              <a:gd name="connsiteX1" fmla="*/ 355600 w 536575"/>
              <a:gd name="connsiteY1" fmla="*/ 88900 h 228600"/>
              <a:gd name="connsiteX2" fmla="*/ 0 w 536575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6575" h="228600">
                <a:moveTo>
                  <a:pt x="536575" y="228600"/>
                </a:moveTo>
                <a:cubicBezTo>
                  <a:pt x="490802" y="177800"/>
                  <a:pt x="445029" y="127000"/>
                  <a:pt x="355600" y="88900"/>
                </a:cubicBezTo>
                <a:cubicBezTo>
                  <a:pt x="266171" y="50800"/>
                  <a:pt x="133085" y="25400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Forma livre 15"/>
          <p:cNvSpPr/>
          <p:nvPr/>
        </p:nvSpPr>
        <p:spPr>
          <a:xfrm>
            <a:off x="3422650" y="5086424"/>
            <a:ext cx="142875" cy="276225"/>
          </a:xfrm>
          <a:custGeom>
            <a:avLst/>
            <a:gdLst>
              <a:gd name="connsiteX0" fmla="*/ 142875 w 142875"/>
              <a:gd name="connsiteY0" fmla="*/ 0 h 276225"/>
              <a:gd name="connsiteX1" fmla="*/ 0 w 142875"/>
              <a:gd name="connsiteY1" fmla="*/ 276225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875" h="276225">
                <a:moveTo>
                  <a:pt x="142875" y="0"/>
                </a:moveTo>
                <a:lnTo>
                  <a:pt x="0" y="27622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Forma livre 17"/>
          <p:cNvSpPr/>
          <p:nvPr/>
        </p:nvSpPr>
        <p:spPr>
          <a:xfrm>
            <a:off x="2446020" y="3534484"/>
            <a:ext cx="388620" cy="411480"/>
          </a:xfrm>
          <a:custGeom>
            <a:avLst/>
            <a:gdLst>
              <a:gd name="connsiteX0" fmla="*/ 388620 w 388620"/>
              <a:gd name="connsiteY0" fmla="*/ 0 h 411480"/>
              <a:gd name="connsiteX1" fmla="*/ 121920 w 388620"/>
              <a:gd name="connsiteY1" fmla="*/ 175260 h 411480"/>
              <a:gd name="connsiteX2" fmla="*/ 0 w 388620"/>
              <a:gd name="connsiteY2" fmla="*/ 41148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8620" h="411480">
                <a:moveTo>
                  <a:pt x="388620" y="0"/>
                </a:moveTo>
                <a:cubicBezTo>
                  <a:pt x="287655" y="53340"/>
                  <a:pt x="186690" y="106680"/>
                  <a:pt x="121920" y="175260"/>
                </a:cubicBezTo>
                <a:cubicBezTo>
                  <a:pt x="57150" y="243840"/>
                  <a:pt x="28575" y="327660"/>
                  <a:pt x="0" y="41148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" name="Forma livre 20"/>
          <p:cNvSpPr/>
          <p:nvPr/>
        </p:nvSpPr>
        <p:spPr>
          <a:xfrm>
            <a:off x="3713543" y="5049912"/>
            <a:ext cx="328268" cy="278680"/>
          </a:xfrm>
          <a:custGeom>
            <a:avLst/>
            <a:gdLst>
              <a:gd name="connsiteX0" fmla="*/ 125032 w 125032"/>
              <a:gd name="connsiteY0" fmla="*/ 142875 h 142875"/>
              <a:gd name="connsiteX1" fmla="*/ 1207 w 125032"/>
              <a:gd name="connsiteY1" fmla="*/ 0 h 14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032" h="142875">
                <a:moveTo>
                  <a:pt x="125032" y="142875"/>
                </a:moveTo>
                <a:cubicBezTo>
                  <a:pt x="57563" y="79772"/>
                  <a:pt x="-9905" y="16669"/>
                  <a:pt x="1207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53" name="Conector reto 52"/>
          <p:cNvCxnSpPr/>
          <p:nvPr/>
        </p:nvCxnSpPr>
        <p:spPr>
          <a:xfrm>
            <a:off x="7728000" y="5497087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olid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4" name="CaixaDeTexto 53"/>
          <p:cNvSpPr txBox="1"/>
          <p:nvPr/>
        </p:nvSpPr>
        <p:spPr>
          <a:xfrm>
            <a:off x="8028384" y="538644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COLETORA</a:t>
            </a:r>
          </a:p>
        </p:txBody>
      </p:sp>
      <p:cxnSp>
        <p:nvCxnSpPr>
          <p:cNvPr id="55" name="Conector reto 54"/>
          <p:cNvCxnSpPr/>
          <p:nvPr/>
        </p:nvCxnSpPr>
        <p:spPr>
          <a:xfrm>
            <a:off x="7728000" y="5113433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6" name="CaixaDeTexto 55"/>
          <p:cNvSpPr txBox="1"/>
          <p:nvPr/>
        </p:nvSpPr>
        <p:spPr>
          <a:xfrm>
            <a:off x="8016032" y="4987778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ALIMENTAÇÃO DO TRANSPORTE COLETIVO</a:t>
            </a:r>
          </a:p>
        </p:txBody>
      </p:sp>
      <p:sp>
        <p:nvSpPr>
          <p:cNvPr id="57" name="Forma livre 27"/>
          <p:cNvSpPr/>
          <p:nvPr/>
        </p:nvSpPr>
        <p:spPr>
          <a:xfrm>
            <a:off x="706170" y="1917460"/>
            <a:ext cx="1520982" cy="2037029"/>
          </a:xfrm>
          <a:custGeom>
            <a:avLst/>
            <a:gdLst>
              <a:gd name="connsiteX0" fmla="*/ 0 w 1520982"/>
              <a:gd name="connsiteY0" fmla="*/ 0 h 2037029"/>
              <a:gd name="connsiteX1" fmla="*/ 887240 w 1520982"/>
              <a:gd name="connsiteY1" fmla="*/ 1050202 h 2037029"/>
              <a:gd name="connsiteX2" fmla="*/ 1520982 w 1520982"/>
              <a:gd name="connsiteY2" fmla="*/ 2037029 h 2037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0982" h="2037029">
                <a:moveTo>
                  <a:pt x="0" y="0"/>
                </a:moveTo>
                <a:cubicBezTo>
                  <a:pt x="316871" y="355348"/>
                  <a:pt x="633743" y="710697"/>
                  <a:pt x="887240" y="1050202"/>
                </a:cubicBezTo>
                <a:cubicBezTo>
                  <a:pt x="1140737" y="1389707"/>
                  <a:pt x="1330859" y="1713368"/>
                  <a:pt x="1520982" y="2037029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8" name="Forma livre 28"/>
          <p:cNvSpPr/>
          <p:nvPr/>
        </p:nvSpPr>
        <p:spPr>
          <a:xfrm>
            <a:off x="1430448" y="5904656"/>
            <a:ext cx="265002" cy="419275"/>
          </a:xfrm>
          <a:custGeom>
            <a:avLst/>
            <a:gdLst>
              <a:gd name="connsiteX0" fmla="*/ 0 w 190122"/>
              <a:gd name="connsiteY0" fmla="*/ 371192 h 371192"/>
              <a:gd name="connsiteX1" fmla="*/ 117695 w 190122"/>
              <a:gd name="connsiteY1" fmla="*/ 199176 h 371192"/>
              <a:gd name="connsiteX2" fmla="*/ 190122 w 190122"/>
              <a:gd name="connsiteY2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122" h="371192">
                <a:moveTo>
                  <a:pt x="0" y="371192"/>
                </a:moveTo>
                <a:cubicBezTo>
                  <a:pt x="43004" y="316116"/>
                  <a:pt x="86008" y="261041"/>
                  <a:pt x="117695" y="199176"/>
                </a:cubicBezTo>
                <a:cubicBezTo>
                  <a:pt x="149382" y="137311"/>
                  <a:pt x="190122" y="0"/>
                  <a:pt x="190122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Forma livre 29"/>
          <p:cNvSpPr/>
          <p:nvPr/>
        </p:nvSpPr>
        <p:spPr>
          <a:xfrm>
            <a:off x="1050202" y="3755313"/>
            <a:ext cx="642796" cy="615636"/>
          </a:xfrm>
          <a:custGeom>
            <a:avLst/>
            <a:gdLst>
              <a:gd name="connsiteX0" fmla="*/ 0 w 642796"/>
              <a:gd name="connsiteY0" fmla="*/ 0 h 615636"/>
              <a:gd name="connsiteX1" fmla="*/ 425513 w 642796"/>
              <a:gd name="connsiteY1" fmla="*/ 262551 h 615636"/>
              <a:gd name="connsiteX2" fmla="*/ 642796 w 642796"/>
              <a:gd name="connsiteY2" fmla="*/ 615636 h 6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2796" h="615636">
                <a:moveTo>
                  <a:pt x="0" y="0"/>
                </a:moveTo>
                <a:cubicBezTo>
                  <a:pt x="159190" y="79972"/>
                  <a:pt x="318380" y="159945"/>
                  <a:pt x="425513" y="262551"/>
                </a:cubicBezTo>
                <a:cubicBezTo>
                  <a:pt x="532646" y="365157"/>
                  <a:pt x="587721" y="490396"/>
                  <a:pt x="642796" y="615636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96215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dirty="0">
                <a:solidFill>
                  <a:srgbClr val="FF0000"/>
                </a:solidFill>
              </a:rPr>
              <a:t>MALHA ESTRUTURAL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32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608"/>
            <a:ext cx="9144000" cy="5766816"/>
          </a:xfrm>
          <a:prstGeom prst="rect">
            <a:avLst/>
          </a:prstGeom>
        </p:spPr>
      </p:pic>
      <p:cxnSp>
        <p:nvCxnSpPr>
          <p:cNvPr id="33" name="Conector reto 32"/>
          <p:cNvCxnSpPr/>
          <p:nvPr/>
        </p:nvCxnSpPr>
        <p:spPr>
          <a:xfrm>
            <a:off x="7740352" y="5930998"/>
            <a:ext cx="360040" cy="0"/>
          </a:xfrm>
          <a:prstGeom prst="line">
            <a:avLst/>
          </a:prstGeom>
          <a:noFill/>
          <a:ln w="381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4" name="CaixaDeTexto 33"/>
          <p:cNvSpPr txBox="1"/>
          <p:nvPr/>
        </p:nvSpPr>
        <p:spPr>
          <a:xfrm>
            <a:off x="8028384" y="578511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TRONCAL</a:t>
            </a:r>
          </a:p>
        </p:txBody>
      </p:sp>
      <p:sp>
        <p:nvSpPr>
          <p:cNvPr id="62" name="Forma livre 4"/>
          <p:cNvSpPr/>
          <p:nvPr/>
        </p:nvSpPr>
        <p:spPr>
          <a:xfrm>
            <a:off x="803275" y="5588074"/>
            <a:ext cx="708025" cy="219075"/>
          </a:xfrm>
          <a:custGeom>
            <a:avLst/>
            <a:gdLst>
              <a:gd name="connsiteX0" fmla="*/ 0 w 708025"/>
              <a:gd name="connsiteY0" fmla="*/ 0 h 219075"/>
              <a:gd name="connsiteX1" fmla="*/ 368300 w 708025"/>
              <a:gd name="connsiteY1" fmla="*/ 149225 h 219075"/>
              <a:gd name="connsiteX2" fmla="*/ 708025 w 708025"/>
              <a:gd name="connsiteY2" fmla="*/ 219075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8025" h="219075">
                <a:moveTo>
                  <a:pt x="0" y="0"/>
                </a:moveTo>
                <a:cubicBezTo>
                  <a:pt x="125148" y="56356"/>
                  <a:pt x="250296" y="112713"/>
                  <a:pt x="368300" y="149225"/>
                </a:cubicBezTo>
                <a:cubicBezTo>
                  <a:pt x="486304" y="185737"/>
                  <a:pt x="594254" y="210079"/>
                  <a:pt x="708025" y="2190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3" name="Forma livre 5"/>
          <p:cNvSpPr/>
          <p:nvPr/>
        </p:nvSpPr>
        <p:spPr>
          <a:xfrm>
            <a:off x="1800225" y="5775399"/>
            <a:ext cx="603250" cy="66675"/>
          </a:xfrm>
          <a:custGeom>
            <a:avLst/>
            <a:gdLst>
              <a:gd name="connsiteX0" fmla="*/ 603250 w 603250"/>
              <a:gd name="connsiteY0" fmla="*/ 0 h 66675"/>
              <a:gd name="connsiteX1" fmla="*/ 0 w 603250"/>
              <a:gd name="connsiteY1" fmla="*/ 66675 h 6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03250" h="66675">
                <a:moveTo>
                  <a:pt x="603250" y="0"/>
                </a:moveTo>
                <a:lnTo>
                  <a:pt x="0" y="6667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4" name="Forma livre 6"/>
          <p:cNvSpPr/>
          <p:nvPr/>
        </p:nvSpPr>
        <p:spPr>
          <a:xfrm>
            <a:off x="776288" y="4368874"/>
            <a:ext cx="337945" cy="638175"/>
          </a:xfrm>
          <a:custGeom>
            <a:avLst/>
            <a:gdLst>
              <a:gd name="connsiteX0" fmla="*/ 0 w 337945"/>
              <a:gd name="connsiteY0" fmla="*/ 0 h 638175"/>
              <a:gd name="connsiteX1" fmla="*/ 300037 w 337945"/>
              <a:gd name="connsiteY1" fmla="*/ 481013 h 638175"/>
              <a:gd name="connsiteX2" fmla="*/ 323850 w 337945"/>
              <a:gd name="connsiteY2" fmla="*/ 638175 h 638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945" h="638175">
                <a:moveTo>
                  <a:pt x="0" y="0"/>
                </a:moveTo>
                <a:cubicBezTo>
                  <a:pt x="123031" y="187325"/>
                  <a:pt x="246062" y="374651"/>
                  <a:pt x="300037" y="481013"/>
                </a:cubicBezTo>
                <a:cubicBezTo>
                  <a:pt x="354012" y="587375"/>
                  <a:pt x="338931" y="612775"/>
                  <a:pt x="323850" y="6381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5" name="Forma livre 7"/>
          <p:cNvSpPr/>
          <p:nvPr/>
        </p:nvSpPr>
        <p:spPr>
          <a:xfrm>
            <a:off x="1924050" y="4687962"/>
            <a:ext cx="376238" cy="585787"/>
          </a:xfrm>
          <a:custGeom>
            <a:avLst/>
            <a:gdLst>
              <a:gd name="connsiteX0" fmla="*/ 0 w 376238"/>
              <a:gd name="connsiteY0" fmla="*/ 0 h 585787"/>
              <a:gd name="connsiteX1" fmla="*/ 376238 w 376238"/>
              <a:gd name="connsiteY1" fmla="*/ 585787 h 585787"/>
              <a:gd name="connsiteX2" fmla="*/ 376238 w 376238"/>
              <a:gd name="connsiteY2" fmla="*/ 585787 h 58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6238" h="585787">
                <a:moveTo>
                  <a:pt x="0" y="0"/>
                </a:moveTo>
                <a:lnTo>
                  <a:pt x="376238" y="585787"/>
                </a:lnTo>
                <a:lnTo>
                  <a:pt x="376238" y="585787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   </a:t>
            </a:r>
          </a:p>
        </p:txBody>
      </p:sp>
      <p:sp>
        <p:nvSpPr>
          <p:cNvPr id="66" name="Forma livre 8"/>
          <p:cNvSpPr/>
          <p:nvPr/>
        </p:nvSpPr>
        <p:spPr>
          <a:xfrm>
            <a:off x="4581525" y="4411251"/>
            <a:ext cx="333375" cy="729148"/>
          </a:xfrm>
          <a:custGeom>
            <a:avLst/>
            <a:gdLst>
              <a:gd name="connsiteX0" fmla="*/ 333375 w 333375"/>
              <a:gd name="connsiteY0" fmla="*/ 729148 h 729148"/>
              <a:gd name="connsiteX1" fmla="*/ 76200 w 333375"/>
              <a:gd name="connsiteY1" fmla="*/ 86211 h 729148"/>
              <a:gd name="connsiteX2" fmla="*/ 0 w 333375"/>
              <a:gd name="connsiteY2" fmla="*/ 24298 h 72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" h="729148">
                <a:moveTo>
                  <a:pt x="333375" y="729148"/>
                </a:moveTo>
                <a:cubicBezTo>
                  <a:pt x="232568" y="466417"/>
                  <a:pt x="131762" y="203686"/>
                  <a:pt x="76200" y="86211"/>
                </a:cubicBezTo>
                <a:cubicBezTo>
                  <a:pt x="20638" y="-31264"/>
                  <a:pt x="10319" y="-3483"/>
                  <a:pt x="0" y="24298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7" name="Forma livre 9"/>
          <p:cNvSpPr/>
          <p:nvPr/>
        </p:nvSpPr>
        <p:spPr>
          <a:xfrm>
            <a:off x="4638675" y="4335537"/>
            <a:ext cx="741933" cy="276225"/>
          </a:xfrm>
          <a:custGeom>
            <a:avLst/>
            <a:gdLst>
              <a:gd name="connsiteX0" fmla="*/ 733425 w 741933"/>
              <a:gd name="connsiteY0" fmla="*/ 276225 h 276225"/>
              <a:gd name="connsiteX1" fmla="*/ 638175 w 741933"/>
              <a:gd name="connsiteY1" fmla="*/ 66675 h 276225"/>
              <a:gd name="connsiteX2" fmla="*/ 0 w 741933"/>
              <a:gd name="connsiteY2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1933" h="276225">
                <a:moveTo>
                  <a:pt x="733425" y="276225"/>
                </a:moveTo>
                <a:cubicBezTo>
                  <a:pt x="746918" y="194468"/>
                  <a:pt x="760412" y="112712"/>
                  <a:pt x="638175" y="66675"/>
                </a:cubicBezTo>
                <a:cubicBezTo>
                  <a:pt x="515938" y="20638"/>
                  <a:pt x="257969" y="10319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0" name="Forma livre 12"/>
          <p:cNvSpPr/>
          <p:nvPr/>
        </p:nvSpPr>
        <p:spPr>
          <a:xfrm>
            <a:off x="3263752" y="4932436"/>
            <a:ext cx="311150" cy="93256"/>
          </a:xfrm>
          <a:custGeom>
            <a:avLst/>
            <a:gdLst>
              <a:gd name="connsiteX0" fmla="*/ 536575 w 536575"/>
              <a:gd name="connsiteY0" fmla="*/ 228600 h 228600"/>
              <a:gd name="connsiteX1" fmla="*/ 355600 w 536575"/>
              <a:gd name="connsiteY1" fmla="*/ 88900 h 228600"/>
              <a:gd name="connsiteX2" fmla="*/ 0 w 536575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6575" h="228600">
                <a:moveTo>
                  <a:pt x="536575" y="228600"/>
                </a:moveTo>
                <a:cubicBezTo>
                  <a:pt x="490802" y="177800"/>
                  <a:pt x="445029" y="127000"/>
                  <a:pt x="355600" y="88900"/>
                </a:cubicBezTo>
                <a:cubicBezTo>
                  <a:pt x="266171" y="50800"/>
                  <a:pt x="133085" y="25400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1" name="Forma livre 13"/>
          <p:cNvSpPr/>
          <p:nvPr/>
        </p:nvSpPr>
        <p:spPr>
          <a:xfrm>
            <a:off x="3422650" y="5086424"/>
            <a:ext cx="142875" cy="276225"/>
          </a:xfrm>
          <a:custGeom>
            <a:avLst/>
            <a:gdLst>
              <a:gd name="connsiteX0" fmla="*/ 142875 w 142875"/>
              <a:gd name="connsiteY0" fmla="*/ 0 h 276225"/>
              <a:gd name="connsiteX1" fmla="*/ 0 w 142875"/>
              <a:gd name="connsiteY1" fmla="*/ 276225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875" h="276225">
                <a:moveTo>
                  <a:pt x="142875" y="0"/>
                </a:moveTo>
                <a:lnTo>
                  <a:pt x="0" y="27622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2" name="Forma livre 14"/>
          <p:cNvSpPr/>
          <p:nvPr/>
        </p:nvSpPr>
        <p:spPr>
          <a:xfrm>
            <a:off x="2446020" y="3534484"/>
            <a:ext cx="388620" cy="411480"/>
          </a:xfrm>
          <a:custGeom>
            <a:avLst/>
            <a:gdLst>
              <a:gd name="connsiteX0" fmla="*/ 388620 w 388620"/>
              <a:gd name="connsiteY0" fmla="*/ 0 h 411480"/>
              <a:gd name="connsiteX1" fmla="*/ 121920 w 388620"/>
              <a:gd name="connsiteY1" fmla="*/ 175260 h 411480"/>
              <a:gd name="connsiteX2" fmla="*/ 0 w 388620"/>
              <a:gd name="connsiteY2" fmla="*/ 41148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8620" h="411480">
                <a:moveTo>
                  <a:pt x="388620" y="0"/>
                </a:moveTo>
                <a:cubicBezTo>
                  <a:pt x="287655" y="53340"/>
                  <a:pt x="186690" y="106680"/>
                  <a:pt x="121920" y="175260"/>
                </a:cubicBezTo>
                <a:cubicBezTo>
                  <a:pt x="57150" y="243840"/>
                  <a:pt x="28575" y="327660"/>
                  <a:pt x="0" y="41148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5" name="Forma livre 17"/>
          <p:cNvSpPr/>
          <p:nvPr/>
        </p:nvSpPr>
        <p:spPr>
          <a:xfrm>
            <a:off x="3713543" y="5049912"/>
            <a:ext cx="328268" cy="278680"/>
          </a:xfrm>
          <a:custGeom>
            <a:avLst/>
            <a:gdLst>
              <a:gd name="connsiteX0" fmla="*/ 125032 w 125032"/>
              <a:gd name="connsiteY0" fmla="*/ 142875 h 142875"/>
              <a:gd name="connsiteX1" fmla="*/ 1207 w 125032"/>
              <a:gd name="connsiteY1" fmla="*/ 0 h 14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032" h="142875">
                <a:moveTo>
                  <a:pt x="125032" y="142875"/>
                </a:moveTo>
                <a:cubicBezTo>
                  <a:pt x="57563" y="79772"/>
                  <a:pt x="-9905" y="16669"/>
                  <a:pt x="1207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7" name="Conector reto 76"/>
          <p:cNvCxnSpPr/>
          <p:nvPr/>
        </p:nvCxnSpPr>
        <p:spPr>
          <a:xfrm>
            <a:off x="7728000" y="5497087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olid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78" name="CaixaDeTexto 77"/>
          <p:cNvSpPr txBox="1"/>
          <p:nvPr/>
        </p:nvSpPr>
        <p:spPr>
          <a:xfrm>
            <a:off x="8028384" y="538644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COLETORA</a:t>
            </a:r>
          </a:p>
        </p:txBody>
      </p:sp>
      <p:cxnSp>
        <p:nvCxnSpPr>
          <p:cNvPr id="79" name="Conector reto 78"/>
          <p:cNvCxnSpPr/>
          <p:nvPr/>
        </p:nvCxnSpPr>
        <p:spPr>
          <a:xfrm>
            <a:off x="7728000" y="5113433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0" name="CaixaDeTexto 79"/>
          <p:cNvSpPr txBox="1"/>
          <p:nvPr/>
        </p:nvSpPr>
        <p:spPr>
          <a:xfrm>
            <a:off x="8016032" y="4987778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ALIMENTAÇÃO DO TRANSPORTE COLETIVO</a:t>
            </a:r>
          </a:p>
        </p:txBody>
      </p:sp>
      <p:sp>
        <p:nvSpPr>
          <p:cNvPr id="81" name="Forma livre 23"/>
          <p:cNvSpPr/>
          <p:nvPr/>
        </p:nvSpPr>
        <p:spPr>
          <a:xfrm>
            <a:off x="706170" y="1917460"/>
            <a:ext cx="1520982" cy="2037029"/>
          </a:xfrm>
          <a:custGeom>
            <a:avLst/>
            <a:gdLst>
              <a:gd name="connsiteX0" fmla="*/ 0 w 1520982"/>
              <a:gd name="connsiteY0" fmla="*/ 0 h 2037029"/>
              <a:gd name="connsiteX1" fmla="*/ 887240 w 1520982"/>
              <a:gd name="connsiteY1" fmla="*/ 1050202 h 2037029"/>
              <a:gd name="connsiteX2" fmla="*/ 1520982 w 1520982"/>
              <a:gd name="connsiteY2" fmla="*/ 2037029 h 2037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0982" h="2037029">
                <a:moveTo>
                  <a:pt x="0" y="0"/>
                </a:moveTo>
                <a:cubicBezTo>
                  <a:pt x="316871" y="355348"/>
                  <a:pt x="633743" y="710697"/>
                  <a:pt x="887240" y="1050202"/>
                </a:cubicBezTo>
                <a:cubicBezTo>
                  <a:pt x="1140737" y="1389707"/>
                  <a:pt x="1330859" y="1713368"/>
                  <a:pt x="1520982" y="2037029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2" name="Forma livre 24"/>
          <p:cNvSpPr/>
          <p:nvPr/>
        </p:nvSpPr>
        <p:spPr>
          <a:xfrm>
            <a:off x="1430448" y="5904656"/>
            <a:ext cx="265002" cy="419275"/>
          </a:xfrm>
          <a:custGeom>
            <a:avLst/>
            <a:gdLst>
              <a:gd name="connsiteX0" fmla="*/ 0 w 190122"/>
              <a:gd name="connsiteY0" fmla="*/ 371192 h 371192"/>
              <a:gd name="connsiteX1" fmla="*/ 117695 w 190122"/>
              <a:gd name="connsiteY1" fmla="*/ 199176 h 371192"/>
              <a:gd name="connsiteX2" fmla="*/ 190122 w 190122"/>
              <a:gd name="connsiteY2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122" h="371192">
                <a:moveTo>
                  <a:pt x="0" y="371192"/>
                </a:moveTo>
                <a:cubicBezTo>
                  <a:pt x="43004" y="316116"/>
                  <a:pt x="86008" y="261041"/>
                  <a:pt x="117695" y="199176"/>
                </a:cubicBezTo>
                <a:cubicBezTo>
                  <a:pt x="149382" y="137311"/>
                  <a:pt x="190122" y="0"/>
                  <a:pt x="190122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3" name="Forma livre 25"/>
          <p:cNvSpPr/>
          <p:nvPr/>
        </p:nvSpPr>
        <p:spPr>
          <a:xfrm>
            <a:off x="1050202" y="3755313"/>
            <a:ext cx="642796" cy="615636"/>
          </a:xfrm>
          <a:custGeom>
            <a:avLst/>
            <a:gdLst>
              <a:gd name="connsiteX0" fmla="*/ 0 w 642796"/>
              <a:gd name="connsiteY0" fmla="*/ 0 h 615636"/>
              <a:gd name="connsiteX1" fmla="*/ 425513 w 642796"/>
              <a:gd name="connsiteY1" fmla="*/ 262551 h 615636"/>
              <a:gd name="connsiteX2" fmla="*/ 642796 w 642796"/>
              <a:gd name="connsiteY2" fmla="*/ 615636 h 6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2796" h="615636">
                <a:moveTo>
                  <a:pt x="0" y="0"/>
                </a:moveTo>
                <a:cubicBezTo>
                  <a:pt x="159190" y="79972"/>
                  <a:pt x="318380" y="159945"/>
                  <a:pt x="425513" y="262551"/>
                </a:cubicBezTo>
                <a:cubicBezTo>
                  <a:pt x="532646" y="365157"/>
                  <a:pt x="587721" y="490396"/>
                  <a:pt x="642796" y="615636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Forma livre 27"/>
          <p:cNvSpPr/>
          <p:nvPr/>
        </p:nvSpPr>
        <p:spPr>
          <a:xfrm>
            <a:off x="1520982" y="3360650"/>
            <a:ext cx="3087232" cy="1915645"/>
          </a:xfrm>
          <a:custGeom>
            <a:avLst/>
            <a:gdLst>
              <a:gd name="connsiteX0" fmla="*/ 0 w 3087232"/>
              <a:gd name="connsiteY0" fmla="*/ 1915645 h 1915645"/>
              <a:gd name="connsiteX1" fmla="*/ 1937442 w 3087232"/>
              <a:gd name="connsiteY1" fmla="*/ 512358 h 1915645"/>
              <a:gd name="connsiteX2" fmla="*/ 2670772 w 3087232"/>
              <a:gd name="connsiteY2" fmla="*/ 5364 h 1915645"/>
              <a:gd name="connsiteX3" fmla="*/ 3087232 w 3087232"/>
              <a:gd name="connsiteY3" fmla="*/ 258861 h 1915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87232" h="1915645">
                <a:moveTo>
                  <a:pt x="0" y="1915645"/>
                </a:moveTo>
                <a:lnTo>
                  <a:pt x="1937442" y="512358"/>
                </a:lnTo>
                <a:cubicBezTo>
                  <a:pt x="2382571" y="193978"/>
                  <a:pt x="2479140" y="47613"/>
                  <a:pt x="2670772" y="5364"/>
                </a:cubicBezTo>
                <a:cubicBezTo>
                  <a:pt x="2862404" y="-36885"/>
                  <a:pt x="2921252" y="181906"/>
                  <a:pt x="3087232" y="258861"/>
                </a:cubicBezTo>
              </a:path>
            </a:pathLst>
          </a:custGeom>
          <a:noFill/>
          <a:ln w="1016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Forma livre 29"/>
          <p:cNvSpPr/>
          <p:nvPr/>
        </p:nvSpPr>
        <p:spPr>
          <a:xfrm>
            <a:off x="1774508" y="4246378"/>
            <a:ext cx="2326740" cy="1439501"/>
          </a:xfrm>
          <a:custGeom>
            <a:avLst/>
            <a:gdLst>
              <a:gd name="connsiteX0" fmla="*/ 0 w 2326740"/>
              <a:gd name="connsiteY0" fmla="*/ 1439501 h 1439501"/>
              <a:gd name="connsiteX1" fmla="*/ 1348966 w 2326740"/>
              <a:gd name="connsiteY1" fmla="*/ 697117 h 1439501"/>
              <a:gd name="connsiteX2" fmla="*/ 2326740 w 2326740"/>
              <a:gd name="connsiteY2" fmla="*/ 0 h 1439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26740" h="1439501">
                <a:moveTo>
                  <a:pt x="0" y="1439501"/>
                </a:moveTo>
                <a:cubicBezTo>
                  <a:pt x="480588" y="1188267"/>
                  <a:pt x="961176" y="937034"/>
                  <a:pt x="1348966" y="697117"/>
                </a:cubicBezTo>
                <a:cubicBezTo>
                  <a:pt x="1736756" y="457200"/>
                  <a:pt x="2031748" y="228600"/>
                  <a:pt x="2326740" y="0"/>
                </a:cubicBezTo>
              </a:path>
            </a:pathLst>
          </a:custGeom>
          <a:noFill/>
          <a:ln w="1016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95668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DIRETRIZES:</a:t>
            </a:r>
            <a:r>
              <a:rPr lang="pt-BR" sz="2000" dirty="0"/>
              <a:t> </a:t>
            </a:r>
            <a:r>
              <a:rPr lang="pt-BR" sz="2000" dirty="0">
                <a:solidFill>
                  <a:srgbClr val="FF0000"/>
                </a:solidFill>
              </a:rPr>
              <a:t>MALHA COMPLETA (sistemas ALIMENTADOR + ESTRUTURAL)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27" name="Imagem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8608"/>
            <a:ext cx="9144000" cy="5766816"/>
          </a:xfrm>
          <a:prstGeom prst="rect">
            <a:avLst/>
          </a:prstGeom>
        </p:spPr>
      </p:pic>
      <p:cxnSp>
        <p:nvCxnSpPr>
          <p:cNvPr id="28" name="Conector reto 27"/>
          <p:cNvCxnSpPr/>
          <p:nvPr/>
        </p:nvCxnSpPr>
        <p:spPr>
          <a:xfrm>
            <a:off x="7740352" y="5930998"/>
            <a:ext cx="360040" cy="0"/>
          </a:xfrm>
          <a:prstGeom prst="line">
            <a:avLst/>
          </a:prstGeom>
          <a:noFill/>
          <a:ln w="38100">
            <a:solidFill>
              <a:schemeClr val="tx1">
                <a:alpha val="60000"/>
              </a:schemeClr>
            </a:solidFill>
            <a:headEnd type="triangle" w="sm" len="med"/>
            <a:tailEnd type="triangle" w="sm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9" name="CaixaDeTexto 28"/>
          <p:cNvSpPr txBox="1"/>
          <p:nvPr/>
        </p:nvSpPr>
        <p:spPr>
          <a:xfrm>
            <a:off x="8028384" y="578511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TRONCAL</a:t>
            </a:r>
          </a:p>
        </p:txBody>
      </p:sp>
      <p:sp>
        <p:nvSpPr>
          <p:cNvPr id="30" name="Forma livre 4"/>
          <p:cNvSpPr/>
          <p:nvPr/>
        </p:nvSpPr>
        <p:spPr>
          <a:xfrm>
            <a:off x="803275" y="5588074"/>
            <a:ext cx="708025" cy="219075"/>
          </a:xfrm>
          <a:custGeom>
            <a:avLst/>
            <a:gdLst>
              <a:gd name="connsiteX0" fmla="*/ 0 w 708025"/>
              <a:gd name="connsiteY0" fmla="*/ 0 h 219075"/>
              <a:gd name="connsiteX1" fmla="*/ 368300 w 708025"/>
              <a:gd name="connsiteY1" fmla="*/ 149225 h 219075"/>
              <a:gd name="connsiteX2" fmla="*/ 708025 w 708025"/>
              <a:gd name="connsiteY2" fmla="*/ 219075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8025" h="219075">
                <a:moveTo>
                  <a:pt x="0" y="0"/>
                </a:moveTo>
                <a:cubicBezTo>
                  <a:pt x="125148" y="56356"/>
                  <a:pt x="250296" y="112713"/>
                  <a:pt x="368300" y="149225"/>
                </a:cubicBezTo>
                <a:cubicBezTo>
                  <a:pt x="486304" y="185737"/>
                  <a:pt x="594254" y="210079"/>
                  <a:pt x="708025" y="2190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Forma livre 5"/>
          <p:cNvSpPr/>
          <p:nvPr/>
        </p:nvSpPr>
        <p:spPr>
          <a:xfrm>
            <a:off x="1800225" y="5775399"/>
            <a:ext cx="603250" cy="66675"/>
          </a:xfrm>
          <a:custGeom>
            <a:avLst/>
            <a:gdLst>
              <a:gd name="connsiteX0" fmla="*/ 603250 w 603250"/>
              <a:gd name="connsiteY0" fmla="*/ 0 h 66675"/>
              <a:gd name="connsiteX1" fmla="*/ 0 w 603250"/>
              <a:gd name="connsiteY1" fmla="*/ 66675 h 66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03250" h="66675">
                <a:moveTo>
                  <a:pt x="603250" y="0"/>
                </a:moveTo>
                <a:lnTo>
                  <a:pt x="0" y="6667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Forma livre 6"/>
          <p:cNvSpPr/>
          <p:nvPr/>
        </p:nvSpPr>
        <p:spPr>
          <a:xfrm>
            <a:off x="776288" y="4368874"/>
            <a:ext cx="337945" cy="638175"/>
          </a:xfrm>
          <a:custGeom>
            <a:avLst/>
            <a:gdLst>
              <a:gd name="connsiteX0" fmla="*/ 0 w 337945"/>
              <a:gd name="connsiteY0" fmla="*/ 0 h 638175"/>
              <a:gd name="connsiteX1" fmla="*/ 300037 w 337945"/>
              <a:gd name="connsiteY1" fmla="*/ 481013 h 638175"/>
              <a:gd name="connsiteX2" fmla="*/ 323850 w 337945"/>
              <a:gd name="connsiteY2" fmla="*/ 638175 h 638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7945" h="638175">
                <a:moveTo>
                  <a:pt x="0" y="0"/>
                </a:moveTo>
                <a:cubicBezTo>
                  <a:pt x="123031" y="187325"/>
                  <a:pt x="246062" y="374651"/>
                  <a:pt x="300037" y="481013"/>
                </a:cubicBezTo>
                <a:cubicBezTo>
                  <a:pt x="354012" y="587375"/>
                  <a:pt x="338931" y="612775"/>
                  <a:pt x="323850" y="6381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Forma livre 7"/>
          <p:cNvSpPr/>
          <p:nvPr/>
        </p:nvSpPr>
        <p:spPr>
          <a:xfrm>
            <a:off x="1924050" y="4687962"/>
            <a:ext cx="376238" cy="585787"/>
          </a:xfrm>
          <a:custGeom>
            <a:avLst/>
            <a:gdLst>
              <a:gd name="connsiteX0" fmla="*/ 0 w 376238"/>
              <a:gd name="connsiteY0" fmla="*/ 0 h 585787"/>
              <a:gd name="connsiteX1" fmla="*/ 376238 w 376238"/>
              <a:gd name="connsiteY1" fmla="*/ 585787 h 585787"/>
              <a:gd name="connsiteX2" fmla="*/ 376238 w 376238"/>
              <a:gd name="connsiteY2" fmla="*/ 585787 h 58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6238" h="585787">
                <a:moveTo>
                  <a:pt x="0" y="0"/>
                </a:moveTo>
                <a:lnTo>
                  <a:pt x="376238" y="585787"/>
                </a:lnTo>
                <a:lnTo>
                  <a:pt x="376238" y="585787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   </a:t>
            </a:r>
          </a:p>
        </p:txBody>
      </p:sp>
      <p:sp>
        <p:nvSpPr>
          <p:cNvPr id="37" name="Forma livre 8"/>
          <p:cNvSpPr/>
          <p:nvPr/>
        </p:nvSpPr>
        <p:spPr>
          <a:xfrm>
            <a:off x="4581525" y="4411251"/>
            <a:ext cx="333375" cy="729148"/>
          </a:xfrm>
          <a:custGeom>
            <a:avLst/>
            <a:gdLst>
              <a:gd name="connsiteX0" fmla="*/ 333375 w 333375"/>
              <a:gd name="connsiteY0" fmla="*/ 729148 h 729148"/>
              <a:gd name="connsiteX1" fmla="*/ 76200 w 333375"/>
              <a:gd name="connsiteY1" fmla="*/ 86211 h 729148"/>
              <a:gd name="connsiteX2" fmla="*/ 0 w 333375"/>
              <a:gd name="connsiteY2" fmla="*/ 24298 h 72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" h="729148">
                <a:moveTo>
                  <a:pt x="333375" y="729148"/>
                </a:moveTo>
                <a:cubicBezTo>
                  <a:pt x="232568" y="466417"/>
                  <a:pt x="131762" y="203686"/>
                  <a:pt x="76200" y="86211"/>
                </a:cubicBezTo>
                <a:cubicBezTo>
                  <a:pt x="20638" y="-31264"/>
                  <a:pt x="10319" y="-3483"/>
                  <a:pt x="0" y="24298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Forma livre 9"/>
          <p:cNvSpPr/>
          <p:nvPr/>
        </p:nvSpPr>
        <p:spPr>
          <a:xfrm>
            <a:off x="4638675" y="4335537"/>
            <a:ext cx="741933" cy="276225"/>
          </a:xfrm>
          <a:custGeom>
            <a:avLst/>
            <a:gdLst>
              <a:gd name="connsiteX0" fmla="*/ 733425 w 741933"/>
              <a:gd name="connsiteY0" fmla="*/ 276225 h 276225"/>
              <a:gd name="connsiteX1" fmla="*/ 638175 w 741933"/>
              <a:gd name="connsiteY1" fmla="*/ 66675 h 276225"/>
              <a:gd name="connsiteX2" fmla="*/ 0 w 741933"/>
              <a:gd name="connsiteY2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1933" h="276225">
                <a:moveTo>
                  <a:pt x="733425" y="276225"/>
                </a:moveTo>
                <a:cubicBezTo>
                  <a:pt x="746918" y="194468"/>
                  <a:pt x="760412" y="112712"/>
                  <a:pt x="638175" y="66675"/>
                </a:cubicBezTo>
                <a:cubicBezTo>
                  <a:pt x="515938" y="20638"/>
                  <a:pt x="257969" y="10319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Forma livre 10"/>
          <p:cNvSpPr/>
          <p:nvPr/>
        </p:nvSpPr>
        <p:spPr>
          <a:xfrm>
            <a:off x="1152525" y="4530799"/>
            <a:ext cx="542925" cy="485775"/>
          </a:xfrm>
          <a:custGeom>
            <a:avLst/>
            <a:gdLst>
              <a:gd name="connsiteX0" fmla="*/ 542925 w 542925"/>
              <a:gd name="connsiteY0" fmla="*/ 0 h 485775"/>
              <a:gd name="connsiteX1" fmla="*/ 180975 w 542925"/>
              <a:gd name="connsiteY1" fmla="*/ 214313 h 485775"/>
              <a:gd name="connsiteX2" fmla="*/ 0 w 542925"/>
              <a:gd name="connsiteY2" fmla="*/ 485775 h 485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2925" h="485775">
                <a:moveTo>
                  <a:pt x="542925" y="0"/>
                </a:moveTo>
                <a:cubicBezTo>
                  <a:pt x="407193" y="66675"/>
                  <a:pt x="271462" y="133351"/>
                  <a:pt x="180975" y="214313"/>
                </a:cubicBezTo>
                <a:cubicBezTo>
                  <a:pt x="90487" y="295276"/>
                  <a:pt x="45243" y="390525"/>
                  <a:pt x="0" y="485775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Forma livre 11"/>
          <p:cNvSpPr/>
          <p:nvPr/>
        </p:nvSpPr>
        <p:spPr>
          <a:xfrm>
            <a:off x="1795463" y="4168849"/>
            <a:ext cx="447675" cy="276225"/>
          </a:xfrm>
          <a:custGeom>
            <a:avLst/>
            <a:gdLst>
              <a:gd name="connsiteX0" fmla="*/ 0 w 447675"/>
              <a:gd name="connsiteY0" fmla="*/ 276225 h 276225"/>
              <a:gd name="connsiteX1" fmla="*/ 447675 w 447675"/>
              <a:gd name="connsiteY1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47675" h="276225">
                <a:moveTo>
                  <a:pt x="0" y="276225"/>
                </a:moveTo>
                <a:lnTo>
                  <a:pt x="447675" y="0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Forma livre 12"/>
          <p:cNvSpPr/>
          <p:nvPr/>
        </p:nvSpPr>
        <p:spPr>
          <a:xfrm>
            <a:off x="3263752" y="4932436"/>
            <a:ext cx="311150" cy="93256"/>
          </a:xfrm>
          <a:custGeom>
            <a:avLst/>
            <a:gdLst>
              <a:gd name="connsiteX0" fmla="*/ 536575 w 536575"/>
              <a:gd name="connsiteY0" fmla="*/ 228600 h 228600"/>
              <a:gd name="connsiteX1" fmla="*/ 355600 w 536575"/>
              <a:gd name="connsiteY1" fmla="*/ 88900 h 228600"/>
              <a:gd name="connsiteX2" fmla="*/ 0 w 536575"/>
              <a:gd name="connsiteY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6575" h="228600">
                <a:moveTo>
                  <a:pt x="536575" y="228600"/>
                </a:moveTo>
                <a:cubicBezTo>
                  <a:pt x="490802" y="177800"/>
                  <a:pt x="445029" y="127000"/>
                  <a:pt x="355600" y="88900"/>
                </a:cubicBezTo>
                <a:cubicBezTo>
                  <a:pt x="266171" y="50800"/>
                  <a:pt x="133085" y="25400"/>
                  <a:pt x="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Forma livre 13"/>
          <p:cNvSpPr/>
          <p:nvPr/>
        </p:nvSpPr>
        <p:spPr>
          <a:xfrm>
            <a:off x="3422650" y="5086424"/>
            <a:ext cx="142875" cy="276225"/>
          </a:xfrm>
          <a:custGeom>
            <a:avLst/>
            <a:gdLst>
              <a:gd name="connsiteX0" fmla="*/ 142875 w 142875"/>
              <a:gd name="connsiteY0" fmla="*/ 0 h 276225"/>
              <a:gd name="connsiteX1" fmla="*/ 0 w 142875"/>
              <a:gd name="connsiteY1" fmla="*/ 276225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875" h="276225">
                <a:moveTo>
                  <a:pt x="142875" y="0"/>
                </a:moveTo>
                <a:lnTo>
                  <a:pt x="0" y="276225"/>
                </a:ln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Forma livre 14"/>
          <p:cNvSpPr/>
          <p:nvPr/>
        </p:nvSpPr>
        <p:spPr>
          <a:xfrm>
            <a:off x="2446020" y="3534484"/>
            <a:ext cx="388620" cy="411480"/>
          </a:xfrm>
          <a:custGeom>
            <a:avLst/>
            <a:gdLst>
              <a:gd name="connsiteX0" fmla="*/ 388620 w 388620"/>
              <a:gd name="connsiteY0" fmla="*/ 0 h 411480"/>
              <a:gd name="connsiteX1" fmla="*/ 121920 w 388620"/>
              <a:gd name="connsiteY1" fmla="*/ 175260 h 411480"/>
              <a:gd name="connsiteX2" fmla="*/ 0 w 388620"/>
              <a:gd name="connsiteY2" fmla="*/ 41148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8620" h="411480">
                <a:moveTo>
                  <a:pt x="388620" y="0"/>
                </a:moveTo>
                <a:cubicBezTo>
                  <a:pt x="287655" y="53340"/>
                  <a:pt x="186690" y="106680"/>
                  <a:pt x="121920" y="175260"/>
                </a:cubicBezTo>
                <a:cubicBezTo>
                  <a:pt x="57150" y="243840"/>
                  <a:pt x="28575" y="327660"/>
                  <a:pt x="0" y="41148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Forma livre 15"/>
          <p:cNvSpPr/>
          <p:nvPr/>
        </p:nvSpPr>
        <p:spPr>
          <a:xfrm>
            <a:off x="3779520" y="2437204"/>
            <a:ext cx="434340" cy="1402080"/>
          </a:xfrm>
          <a:custGeom>
            <a:avLst/>
            <a:gdLst>
              <a:gd name="connsiteX0" fmla="*/ 0 w 434340"/>
              <a:gd name="connsiteY0" fmla="*/ 0 h 1402080"/>
              <a:gd name="connsiteX1" fmla="*/ 320040 w 434340"/>
              <a:gd name="connsiteY1" fmla="*/ 708660 h 1402080"/>
              <a:gd name="connsiteX2" fmla="*/ 434340 w 434340"/>
              <a:gd name="connsiteY2" fmla="*/ 1402080 h 140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4340" h="1402080">
                <a:moveTo>
                  <a:pt x="0" y="0"/>
                </a:moveTo>
                <a:cubicBezTo>
                  <a:pt x="123825" y="237490"/>
                  <a:pt x="247650" y="474980"/>
                  <a:pt x="320040" y="708660"/>
                </a:cubicBezTo>
                <a:cubicBezTo>
                  <a:pt x="392430" y="942340"/>
                  <a:pt x="413385" y="1172210"/>
                  <a:pt x="434340" y="140208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5" name="Forma livre 16"/>
          <p:cNvSpPr/>
          <p:nvPr/>
        </p:nvSpPr>
        <p:spPr>
          <a:xfrm>
            <a:off x="2598420" y="4105984"/>
            <a:ext cx="1417320" cy="137235"/>
          </a:xfrm>
          <a:custGeom>
            <a:avLst/>
            <a:gdLst>
              <a:gd name="connsiteX0" fmla="*/ 0 w 1417320"/>
              <a:gd name="connsiteY0" fmla="*/ 15240 h 137235"/>
              <a:gd name="connsiteX1" fmla="*/ 769620 w 1417320"/>
              <a:gd name="connsiteY1" fmla="*/ 137160 h 137235"/>
              <a:gd name="connsiteX2" fmla="*/ 1417320 w 1417320"/>
              <a:gd name="connsiteY2" fmla="*/ 0 h 137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17320" h="137235">
                <a:moveTo>
                  <a:pt x="0" y="15240"/>
                </a:moveTo>
                <a:cubicBezTo>
                  <a:pt x="266700" y="77470"/>
                  <a:pt x="533400" y="139700"/>
                  <a:pt x="769620" y="137160"/>
                </a:cubicBezTo>
                <a:cubicBezTo>
                  <a:pt x="1005840" y="134620"/>
                  <a:pt x="1211580" y="67310"/>
                  <a:pt x="1417320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6" name="Forma livre 17"/>
          <p:cNvSpPr/>
          <p:nvPr/>
        </p:nvSpPr>
        <p:spPr>
          <a:xfrm>
            <a:off x="3713543" y="5049912"/>
            <a:ext cx="328268" cy="278680"/>
          </a:xfrm>
          <a:custGeom>
            <a:avLst/>
            <a:gdLst>
              <a:gd name="connsiteX0" fmla="*/ 125032 w 125032"/>
              <a:gd name="connsiteY0" fmla="*/ 142875 h 142875"/>
              <a:gd name="connsiteX1" fmla="*/ 1207 w 125032"/>
              <a:gd name="connsiteY1" fmla="*/ 0 h 142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5032" h="142875">
                <a:moveTo>
                  <a:pt x="125032" y="142875"/>
                </a:moveTo>
                <a:cubicBezTo>
                  <a:pt x="57563" y="79772"/>
                  <a:pt x="-9905" y="16669"/>
                  <a:pt x="1207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Forma livre 18"/>
          <p:cNvSpPr/>
          <p:nvPr/>
        </p:nvSpPr>
        <p:spPr>
          <a:xfrm>
            <a:off x="4457700" y="3862144"/>
            <a:ext cx="1021080" cy="182880"/>
          </a:xfrm>
          <a:custGeom>
            <a:avLst/>
            <a:gdLst>
              <a:gd name="connsiteX0" fmla="*/ 0 w 1021080"/>
              <a:gd name="connsiteY0" fmla="*/ 182880 h 182880"/>
              <a:gd name="connsiteX1" fmla="*/ 480060 w 1021080"/>
              <a:gd name="connsiteY1" fmla="*/ 60960 h 182880"/>
              <a:gd name="connsiteX2" fmla="*/ 1021080 w 1021080"/>
              <a:gd name="connsiteY2" fmla="*/ 0 h 18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1080" h="182880">
                <a:moveTo>
                  <a:pt x="0" y="182880"/>
                </a:moveTo>
                <a:cubicBezTo>
                  <a:pt x="154940" y="137160"/>
                  <a:pt x="309880" y="91440"/>
                  <a:pt x="480060" y="60960"/>
                </a:cubicBezTo>
                <a:cubicBezTo>
                  <a:pt x="650240" y="30480"/>
                  <a:pt x="835660" y="15240"/>
                  <a:pt x="1021080" y="0"/>
                </a:cubicBezTo>
              </a:path>
            </a:pathLst>
          </a:custGeom>
          <a:noFill/>
          <a:ln w="1016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8" name="Conector reto 47"/>
          <p:cNvCxnSpPr/>
          <p:nvPr/>
        </p:nvCxnSpPr>
        <p:spPr>
          <a:xfrm>
            <a:off x="7728000" y="5497087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olid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9" name="CaixaDeTexto 48"/>
          <p:cNvSpPr txBox="1"/>
          <p:nvPr/>
        </p:nvSpPr>
        <p:spPr>
          <a:xfrm>
            <a:off x="8028384" y="5386449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MALHA ESTRUTURAL COLETORA</a:t>
            </a:r>
          </a:p>
        </p:txBody>
      </p:sp>
      <p:cxnSp>
        <p:nvCxnSpPr>
          <p:cNvPr id="50" name="Conector reto 49"/>
          <p:cNvCxnSpPr/>
          <p:nvPr/>
        </p:nvCxnSpPr>
        <p:spPr>
          <a:xfrm>
            <a:off x="7728000" y="5113433"/>
            <a:ext cx="360040" cy="0"/>
          </a:xfrm>
          <a:prstGeom prst="line">
            <a:avLst/>
          </a:prstGeom>
          <a:noFill/>
          <a:ln w="254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1" name="CaixaDeTexto 50"/>
          <p:cNvSpPr txBox="1"/>
          <p:nvPr/>
        </p:nvSpPr>
        <p:spPr>
          <a:xfrm>
            <a:off x="8016032" y="4987778"/>
            <a:ext cx="111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" dirty="0">
                <a:latin typeface="DIN-Light" panose="020B0500000000000000" pitchFamily="34" charset="0"/>
              </a:rPr>
              <a:t>ALIMENTAÇÃO DO TRANSPORTE COLETIVO</a:t>
            </a:r>
          </a:p>
        </p:txBody>
      </p:sp>
      <p:sp>
        <p:nvSpPr>
          <p:cNvPr id="52" name="Forma livre 23"/>
          <p:cNvSpPr/>
          <p:nvPr/>
        </p:nvSpPr>
        <p:spPr>
          <a:xfrm>
            <a:off x="706170" y="1917460"/>
            <a:ext cx="1520982" cy="2037029"/>
          </a:xfrm>
          <a:custGeom>
            <a:avLst/>
            <a:gdLst>
              <a:gd name="connsiteX0" fmla="*/ 0 w 1520982"/>
              <a:gd name="connsiteY0" fmla="*/ 0 h 2037029"/>
              <a:gd name="connsiteX1" fmla="*/ 887240 w 1520982"/>
              <a:gd name="connsiteY1" fmla="*/ 1050202 h 2037029"/>
              <a:gd name="connsiteX2" fmla="*/ 1520982 w 1520982"/>
              <a:gd name="connsiteY2" fmla="*/ 2037029 h 2037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0982" h="2037029">
                <a:moveTo>
                  <a:pt x="0" y="0"/>
                </a:moveTo>
                <a:cubicBezTo>
                  <a:pt x="316871" y="355348"/>
                  <a:pt x="633743" y="710697"/>
                  <a:pt x="887240" y="1050202"/>
                </a:cubicBezTo>
                <a:cubicBezTo>
                  <a:pt x="1140737" y="1389707"/>
                  <a:pt x="1330859" y="1713368"/>
                  <a:pt x="1520982" y="2037029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3" name="Forma livre 24"/>
          <p:cNvSpPr/>
          <p:nvPr/>
        </p:nvSpPr>
        <p:spPr>
          <a:xfrm>
            <a:off x="1430448" y="5904656"/>
            <a:ext cx="265002" cy="419275"/>
          </a:xfrm>
          <a:custGeom>
            <a:avLst/>
            <a:gdLst>
              <a:gd name="connsiteX0" fmla="*/ 0 w 190122"/>
              <a:gd name="connsiteY0" fmla="*/ 371192 h 371192"/>
              <a:gd name="connsiteX1" fmla="*/ 117695 w 190122"/>
              <a:gd name="connsiteY1" fmla="*/ 199176 h 371192"/>
              <a:gd name="connsiteX2" fmla="*/ 190122 w 190122"/>
              <a:gd name="connsiteY2" fmla="*/ 0 h 371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122" h="371192">
                <a:moveTo>
                  <a:pt x="0" y="371192"/>
                </a:moveTo>
                <a:cubicBezTo>
                  <a:pt x="43004" y="316116"/>
                  <a:pt x="86008" y="261041"/>
                  <a:pt x="117695" y="199176"/>
                </a:cubicBezTo>
                <a:cubicBezTo>
                  <a:pt x="149382" y="137311"/>
                  <a:pt x="190122" y="0"/>
                  <a:pt x="190122" y="0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4" name="Forma livre 25"/>
          <p:cNvSpPr/>
          <p:nvPr/>
        </p:nvSpPr>
        <p:spPr>
          <a:xfrm>
            <a:off x="1050202" y="3755313"/>
            <a:ext cx="642796" cy="615636"/>
          </a:xfrm>
          <a:custGeom>
            <a:avLst/>
            <a:gdLst>
              <a:gd name="connsiteX0" fmla="*/ 0 w 642796"/>
              <a:gd name="connsiteY0" fmla="*/ 0 h 615636"/>
              <a:gd name="connsiteX1" fmla="*/ 425513 w 642796"/>
              <a:gd name="connsiteY1" fmla="*/ 262551 h 615636"/>
              <a:gd name="connsiteX2" fmla="*/ 642796 w 642796"/>
              <a:gd name="connsiteY2" fmla="*/ 615636 h 615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2796" h="615636">
                <a:moveTo>
                  <a:pt x="0" y="0"/>
                </a:moveTo>
                <a:cubicBezTo>
                  <a:pt x="159190" y="79972"/>
                  <a:pt x="318380" y="159945"/>
                  <a:pt x="425513" y="262551"/>
                </a:cubicBezTo>
                <a:cubicBezTo>
                  <a:pt x="532646" y="365157"/>
                  <a:pt x="587721" y="490396"/>
                  <a:pt x="642796" y="615636"/>
                </a:cubicBezTo>
              </a:path>
            </a:pathLst>
          </a:custGeom>
          <a:noFill/>
          <a:ln w="50800">
            <a:solidFill>
              <a:schemeClr val="tx1">
                <a:alpha val="60000"/>
              </a:schemeClr>
            </a:solidFill>
            <a:prstDash val="sysDot"/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Forma livre 27"/>
          <p:cNvSpPr/>
          <p:nvPr/>
        </p:nvSpPr>
        <p:spPr>
          <a:xfrm>
            <a:off x="1520982" y="3360650"/>
            <a:ext cx="3087232" cy="1915645"/>
          </a:xfrm>
          <a:custGeom>
            <a:avLst/>
            <a:gdLst>
              <a:gd name="connsiteX0" fmla="*/ 0 w 3087232"/>
              <a:gd name="connsiteY0" fmla="*/ 1915645 h 1915645"/>
              <a:gd name="connsiteX1" fmla="*/ 1937442 w 3087232"/>
              <a:gd name="connsiteY1" fmla="*/ 512358 h 1915645"/>
              <a:gd name="connsiteX2" fmla="*/ 2670772 w 3087232"/>
              <a:gd name="connsiteY2" fmla="*/ 5364 h 1915645"/>
              <a:gd name="connsiteX3" fmla="*/ 3087232 w 3087232"/>
              <a:gd name="connsiteY3" fmla="*/ 258861 h 1915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87232" h="1915645">
                <a:moveTo>
                  <a:pt x="0" y="1915645"/>
                </a:moveTo>
                <a:lnTo>
                  <a:pt x="1937442" y="512358"/>
                </a:lnTo>
                <a:cubicBezTo>
                  <a:pt x="2382571" y="193978"/>
                  <a:pt x="2479140" y="47613"/>
                  <a:pt x="2670772" y="5364"/>
                </a:cubicBezTo>
                <a:cubicBezTo>
                  <a:pt x="2862404" y="-36885"/>
                  <a:pt x="2921252" y="181906"/>
                  <a:pt x="3087232" y="258861"/>
                </a:cubicBezTo>
              </a:path>
            </a:pathLst>
          </a:custGeom>
          <a:noFill/>
          <a:ln w="1016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Forma livre 29"/>
          <p:cNvSpPr/>
          <p:nvPr/>
        </p:nvSpPr>
        <p:spPr>
          <a:xfrm>
            <a:off x="1774508" y="4246378"/>
            <a:ext cx="2326740" cy="1439501"/>
          </a:xfrm>
          <a:custGeom>
            <a:avLst/>
            <a:gdLst>
              <a:gd name="connsiteX0" fmla="*/ 0 w 2326740"/>
              <a:gd name="connsiteY0" fmla="*/ 1439501 h 1439501"/>
              <a:gd name="connsiteX1" fmla="*/ 1348966 w 2326740"/>
              <a:gd name="connsiteY1" fmla="*/ 697117 h 1439501"/>
              <a:gd name="connsiteX2" fmla="*/ 2326740 w 2326740"/>
              <a:gd name="connsiteY2" fmla="*/ 0 h 1439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26740" h="1439501">
                <a:moveTo>
                  <a:pt x="0" y="1439501"/>
                </a:moveTo>
                <a:cubicBezTo>
                  <a:pt x="480588" y="1188267"/>
                  <a:pt x="961176" y="937034"/>
                  <a:pt x="1348966" y="697117"/>
                </a:cubicBezTo>
                <a:cubicBezTo>
                  <a:pt x="1736756" y="457200"/>
                  <a:pt x="2031748" y="228600"/>
                  <a:pt x="2326740" y="0"/>
                </a:cubicBezTo>
              </a:path>
            </a:pathLst>
          </a:custGeom>
          <a:noFill/>
          <a:ln w="101600">
            <a:solidFill>
              <a:schemeClr val="tx1">
                <a:alpha val="60000"/>
              </a:schemeClr>
            </a:solidFill>
            <a:headEnd type="triangle" w="sm" len="sm"/>
            <a:tailEnd type="triangl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716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BR" sz="2000" b="1" dirty="0"/>
              <a:t>FRENTES DE AÇÃO</a:t>
            </a:r>
          </a:p>
          <a:p>
            <a:pPr>
              <a:buNone/>
            </a:pPr>
            <a:endParaRPr lang="pt-BR" sz="2000" b="1" dirty="0"/>
          </a:p>
          <a:p>
            <a:r>
              <a:rPr lang="pt-BR" sz="2000" b="1" dirty="0"/>
              <a:t>AMPLIAÇÃO </a:t>
            </a:r>
            <a:r>
              <a:rPr lang="pt-BR" sz="2000" dirty="0"/>
              <a:t>da rede </a:t>
            </a:r>
            <a:r>
              <a:rPr lang="pt-BR" sz="2000" dirty="0" err="1"/>
              <a:t>cicloviária</a:t>
            </a:r>
            <a:r>
              <a:rPr lang="pt-BR" sz="2000" dirty="0"/>
              <a:t> (novos eixos)</a:t>
            </a:r>
          </a:p>
          <a:p>
            <a:endParaRPr lang="pt-BR" sz="2000" dirty="0"/>
          </a:p>
          <a:p>
            <a:r>
              <a:rPr lang="pt-BR" sz="2000" b="1" dirty="0"/>
              <a:t>ADEQUAÇÃO </a:t>
            </a:r>
            <a:r>
              <a:rPr lang="pt-BR" sz="2000" dirty="0"/>
              <a:t>de trechos existentes</a:t>
            </a:r>
          </a:p>
          <a:p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</p:spTree>
    <p:extLst>
      <p:ext uri="{BB962C8B-B14F-4D97-AF65-F5344CB8AC3E}">
        <p14:creationId xmlns="" xmlns:p14="http://schemas.microsoft.com/office/powerpoint/2010/main" val="225143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ADEQUAÇÃO DE TRECHOS EXISTENTES</a:t>
            </a:r>
          </a:p>
          <a:p>
            <a:pPr marL="0" indent="0">
              <a:buNone/>
            </a:pPr>
            <a:endParaRPr lang="pt-BR" sz="2000" b="1" dirty="0"/>
          </a:p>
          <a:p>
            <a:r>
              <a:rPr lang="pt-BR" sz="2000" dirty="0"/>
              <a:t>Análise dos trechos existentes conforme diretrizes de projeto</a:t>
            </a:r>
          </a:p>
          <a:p>
            <a:pPr marL="0" indent="0">
              <a:buNone/>
            </a:pPr>
            <a:endParaRPr lang="pt-BR" sz="2000" dirty="0"/>
          </a:p>
          <a:p>
            <a:r>
              <a:rPr lang="pt-BR" sz="2000" dirty="0"/>
              <a:t>Reforma de trechos que não atendem as diretrizes</a:t>
            </a:r>
          </a:p>
          <a:p>
            <a:pPr marL="0" indent="0">
              <a:buNone/>
            </a:pPr>
            <a:endParaRPr lang="pt-BR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t-BR" sz="2000" dirty="0">
                <a:solidFill>
                  <a:srgbClr val="FF0000"/>
                </a:solidFill>
              </a:rPr>
              <a:t/>
            </a:r>
            <a:br>
              <a:rPr lang="pt-BR" sz="2000" dirty="0">
                <a:solidFill>
                  <a:srgbClr val="FF0000"/>
                </a:solidFill>
              </a:rPr>
            </a:br>
            <a:r>
              <a:rPr lang="pt-BR" sz="2000" dirty="0"/>
              <a:t>A princípio, foram identificados dois trechos que </a:t>
            </a:r>
            <a:r>
              <a:rPr lang="pt-BR" sz="2000" dirty="0" smtClean="0"/>
              <a:t>podem ser reformulados: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r>
              <a:rPr lang="pt-BR" sz="2000" dirty="0" err="1"/>
              <a:t>Boulevard</a:t>
            </a:r>
            <a:r>
              <a:rPr lang="pt-BR" sz="2000" dirty="0"/>
              <a:t> CECAP (Av. Geraldo </a:t>
            </a:r>
            <a:r>
              <a:rPr lang="pt-BR" sz="2000" dirty="0" err="1"/>
              <a:t>Hackmann</a:t>
            </a:r>
            <a:r>
              <a:rPr lang="pt-BR" sz="2000" dirty="0"/>
              <a:t>)</a:t>
            </a:r>
          </a:p>
          <a:p>
            <a:pPr marL="0" indent="0">
              <a:buNone/>
            </a:pPr>
            <a:endParaRPr lang="pt-BR" sz="2000" dirty="0"/>
          </a:p>
          <a:p>
            <a:r>
              <a:rPr lang="pt-BR" sz="2000" dirty="0"/>
              <a:t>Ciclo-faixa do Parque Ecológico de Indaiatuba</a:t>
            </a:r>
          </a:p>
          <a:p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</p:spTree>
    <p:extLst>
      <p:ext uri="{BB962C8B-B14F-4D97-AF65-F5344CB8AC3E}">
        <p14:creationId xmlns="" xmlns:p14="http://schemas.microsoft.com/office/powerpoint/2010/main" val="266816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96000"/>
            <a:ext cx="8229600" cy="648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/>
              <a:t>ADEQUAÇÃO: BOULEVARD - Situação existente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8555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5858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960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/>
              <a:t>ADEQUAÇÃO: BOULEVARD - Situação existente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60000"/>
            <a:ext cx="6120384" cy="35539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054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TRANSPORTE CICLOVIÁRIO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51072"/>
            <a:ext cx="6114288" cy="3566160"/>
          </a:xfrm>
          <a:prstGeom prst="rect">
            <a:avLst/>
          </a:prstGeom>
        </p:spPr>
      </p:pic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96000"/>
            <a:ext cx="8229600" cy="648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/>
              <a:t>ADEQUAÇÃO: BOULEVARD - Proposta</a:t>
            </a:r>
          </a:p>
          <a:p>
            <a:pPr marL="0" indent="0">
              <a:buNone/>
            </a:pPr>
            <a:endParaRPr lang="pt-BR" sz="2000" b="1" dirty="0"/>
          </a:p>
          <a:p>
            <a:pPr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="" xmlns:p14="http://schemas.microsoft.com/office/powerpoint/2010/main" val="152888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r>
              <a:rPr lang="pt-BR" b="1" dirty="0"/>
              <a:t>MOBILIDADE A PÉ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42115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CALÇADAS</a:t>
            </a:r>
          </a:p>
          <a:p>
            <a:pPr marL="0" indent="0">
              <a:buNone/>
            </a:pPr>
            <a:r>
              <a:rPr lang="pt-BR" sz="2000" dirty="0"/>
              <a:t>Principal condicionante da mobilidade a pé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r>
              <a:rPr lang="pt-BR" sz="2000" dirty="0"/>
              <a:t>- Adequação à norma de acessibilidade (NBR 9050/2015)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r>
              <a:rPr lang="pt-BR" sz="2000" b="1" dirty="0"/>
              <a:t>Caracterização:</a:t>
            </a:r>
          </a:p>
          <a:p>
            <a:pPr marL="400050" lvl="1" indent="0">
              <a:buNone/>
            </a:pPr>
            <a:endParaRPr lang="pt-BR" sz="1600" b="1" dirty="0"/>
          </a:p>
          <a:p>
            <a:r>
              <a:rPr lang="pt-BR" sz="2000" dirty="0"/>
              <a:t>Mapeamento da </a:t>
            </a:r>
            <a:r>
              <a:rPr lang="pt-BR" sz="2000" b="1" dirty="0"/>
              <a:t>declividade longitudinal</a:t>
            </a:r>
          </a:p>
          <a:p>
            <a:pPr marL="285750"/>
            <a:endParaRPr lang="pt-BR" sz="2000" dirty="0"/>
          </a:p>
          <a:p>
            <a:r>
              <a:rPr lang="pt-BR" sz="2000" dirty="0"/>
              <a:t>Avaliação das </a:t>
            </a:r>
            <a:r>
              <a:rPr lang="pt-BR" sz="2000" b="1" dirty="0"/>
              <a:t>condições de calçadas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MOBILIDADE A PÉ</a:t>
            </a:r>
          </a:p>
        </p:txBody>
      </p:sp>
    </p:spTree>
    <p:extLst>
      <p:ext uri="{BB962C8B-B14F-4D97-AF65-F5344CB8AC3E}">
        <p14:creationId xmlns="" xmlns:p14="http://schemas.microsoft.com/office/powerpoint/2010/main" val="39143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CALÇADAS: Declividade longitudinal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endParaRPr lang="pt-BR" sz="2000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MOBILIDADE A PÉ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126" b="31709"/>
          <a:stretch/>
        </p:blipFill>
        <p:spPr>
          <a:xfrm>
            <a:off x="539552" y="1532439"/>
            <a:ext cx="6696744" cy="53255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584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>
                <a:solidFill>
                  <a:srgbClr val="FF0000"/>
                </a:solidFill>
              </a:rPr>
              <a:t>Critérios </a:t>
            </a:r>
            <a:r>
              <a:rPr lang="pt-BR" sz="2000" b="1" dirty="0">
                <a:solidFill>
                  <a:srgbClr val="FF0000"/>
                </a:solidFill>
              </a:rPr>
              <a:t>de </a:t>
            </a:r>
            <a:r>
              <a:rPr lang="pt-BR" sz="2000" b="1" dirty="0" smtClean="0">
                <a:solidFill>
                  <a:srgbClr val="FF0000"/>
                </a:solidFill>
              </a:rPr>
              <a:t>avaliação de Calçadas:</a:t>
            </a:r>
            <a:endParaRPr lang="pt-B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Largura de passeio (mínimo 1,20m – NBR 9050/2015);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Condição do pavimento;</a:t>
            </a:r>
          </a:p>
          <a:p>
            <a:pPr marL="685800"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Obstruções / interferências sobre o passeio;</a:t>
            </a:r>
          </a:p>
          <a:p>
            <a:pPr lvl="1">
              <a:buFont typeface="Arial" panose="020B0604020202020204" pitchFamily="34" charset="0"/>
              <a:buChar char="•"/>
            </a:pPr>
            <a:endParaRPr lang="pt-BR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pt-BR" sz="2000" dirty="0"/>
              <a:t>Necessidade e complexidade de obra civil para adequação</a:t>
            </a:r>
          </a:p>
          <a:p>
            <a:pPr marL="0" indent="0">
              <a:buNone/>
            </a:pPr>
            <a:endParaRPr lang="pt-BR" sz="2000" dirty="0"/>
          </a:p>
          <a:p>
            <a:pPr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MOBILIDADE A PÉ</a:t>
            </a:r>
          </a:p>
        </p:txBody>
      </p:sp>
    </p:spTree>
    <p:extLst>
      <p:ext uri="{BB962C8B-B14F-4D97-AF65-F5344CB8AC3E}">
        <p14:creationId xmlns="" xmlns:p14="http://schemas.microsoft.com/office/powerpoint/2010/main" val="60437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/>
              <a:t>CALÇADAS: </a:t>
            </a:r>
            <a:r>
              <a:rPr lang="pt-BR" sz="2000" b="1" dirty="0" smtClean="0"/>
              <a:t>Níveis </a:t>
            </a:r>
            <a:r>
              <a:rPr lang="pt-BR" sz="2000" b="1" dirty="0"/>
              <a:t>de qualidade</a:t>
            </a:r>
          </a:p>
          <a:p>
            <a:pPr marL="0" indent="0">
              <a:buNone/>
            </a:pPr>
            <a:endParaRPr lang="pt-BR" sz="2000" dirty="0"/>
          </a:p>
          <a:p>
            <a:pPr marL="0" indent="0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NÍVEL 1: Adequado para mobilidade a pé</a:t>
            </a:r>
          </a:p>
          <a:p>
            <a:pPr marL="0" indent="0"/>
            <a:endParaRPr lang="pt-BR" sz="2000" dirty="0"/>
          </a:p>
          <a:p>
            <a:pPr marL="0" indent="0"/>
            <a:r>
              <a:rPr lang="pt-BR" sz="2000" b="1" dirty="0">
                <a:solidFill>
                  <a:srgbClr val="00B050"/>
                </a:solidFill>
              </a:rPr>
              <a:t>NÍVEL 2: Necessidade de adequação simples</a:t>
            </a:r>
          </a:p>
          <a:p>
            <a:pPr marL="0" indent="0"/>
            <a:endParaRPr lang="pt-BR" sz="2000" dirty="0"/>
          </a:p>
          <a:p>
            <a:pPr marL="0" indent="0"/>
            <a:r>
              <a:rPr lang="pt-BR" sz="2000" b="1" dirty="0">
                <a:solidFill>
                  <a:srgbClr val="FFC000"/>
                </a:solidFill>
              </a:rPr>
              <a:t>NÍVEL 3: Necessidade de adequação média</a:t>
            </a:r>
          </a:p>
          <a:p>
            <a:pPr marL="0" indent="0"/>
            <a:endParaRPr lang="pt-BR" sz="2000" dirty="0"/>
          </a:p>
          <a:p>
            <a:pPr marL="0" indent="0"/>
            <a:r>
              <a:rPr lang="pt-BR" sz="2000" b="1" dirty="0">
                <a:solidFill>
                  <a:srgbClr val="FF0000"/>
                </a:solidFill>
              </a:rPr>
              <a:t>NÍVEL 4: Necessidade de adequação complexa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MOBILIDADE A PÉ</a:t>
            </a:r>
          </a:p>
        </p:txBody>
      </p:sp>
    </p:spTree>
    <p:extLst>
      <p:ext uri="{BB962C8B-B14F-4D97-AF65-F5344CB8AC3E}">
        <p14:creationId xmlns="" xmlns:p14="http://schemas.microsoft.com/office/powerpoint/2010/main" val="196061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/>
              <a:t>CALÇADAS: Avaliação – Análise local (Centro)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MOBILIDADE A PÉ</a:t>
            </a:r>
          </a:p>
        </p:txBody>
      </p:sp>
      <p:pic>
        <p:nvPicPr>
          <p:cNvPr id="1026" name="Picture 2" descr="C:\Users\VAIO\AppData\Local\Microsoft\Windows\Temporary Internet Files\Content.Outlook\PUS8SDGL\203_IND_01_DIAGNOSTICO_CALÇA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" y="813816"/>
            <a:ext cx="8567453" cy="5783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5428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r>
              <a:rPr lang="pt-BR" sz="2000" b="1" dirty="0" smtClean="0"/>
              <a:t>Diretrizes de atuação do PDMUS</a:t>
            </a:r>
            <a:r>
              <a:rPr lang="pt-BR" sz="2000" dirty="0" smtClean="0"/>
              <a:t>: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457200" indent="-457200">
              <a:buFont typeface="+mj-lt"/>
              <a:buAutoNum type="arabicPeriod"/>
            </a:pPr>
            <a:r>
              <a:rPr lang="pt-BR" sz="2000" b="1" dirty="0"/>
              <a:t>Plano de melhoria </a:t>
            </a:r>
            <a:r>
              <a:rPr lang="pt-BR" sz="2000" dirty="0"/>
              <a:t>das condições das calçadas (níveis 2, 3 e 4)</a:t>
            </a:r>
            <a:endParaRPr lang="pt-BR" sz="1600" dirty="0"/>
          </a:p>
          <a:p>
            <a:pPr marL="800100" lvl="1" indent="-342900">
              <a:buFont typeface="+mj-lt"/>
              <a:buAutoNum type="arabicPeriod"/>
            </a:pPr>
            <a:endParaRPr lang="pt-BR" sz="1600" dirty="0"/>
          </a:p>
          <a:p>
            <a:pPr marL="457200" indent="-457200">
              <a:buFont typeface="+mj-lt"/>
              <a:buAutoNum type="arabicPeriod"/>
            </a:pPr>
            <a:r>
              <a:rPr lang="pt-BR" sz="2000" b="1" dirty="0"/>
              <a:t>Diretrizes de desenho </a:t>
            </a:r>
            <a:r>
              <a:rPr lang="pt-BR" sz="2000" dirty="0"/>
              <a:t>de calçadas para os novos loteamentos</a:t>
            </a:r>
          </a:p>
          <a:p>
            <a:pPr>
              <a:buFont typeface="+mj-lt"/>
              <a:buAutoNum type="arabicPeriod"/>
            </a:pPr>
            <a:endParaRPr lang="pt-BR" sz="1600" dirty="0"/>
          </a:p>
          <a:p>
            <a:pPr marL="457200" indent="-457200">
              <a:buFont typeface="+mj-lt"/>
              <a:buAutoNum type="arabicPeriod"/>
            </a:pPr>
            <a:r>
              <a:rPr lang="pt-BR" sz="2000" b="1" dirty="0"/>
              <a:t>Programa de educação </a:t>
            </a:r>
            <a:r>
              <a:rPr lang="pt-BR" sz="2000" dirty="0"/>
              <a:t>para difundir cultura de uso e zeladoria do espaços públicos e das calçadas;</a:t>
            </a:r>
          </a:p>
          <a:p>
            <a:pPr marL="457200" indent="-457200">
              <a:buFont typeface="+mj-lt"/>
              <a:buAutoNum type="arabicPeriod"/>
            </a:pPr>
            <a:endParaRPr lang="pt-BR" sz="2000" dirty="0"/>
          </a:p>
          <a:p>
            <a:pPr marL="457200" indent="-457200">
              <a:buFont typeface="+mj-lt"/>
              <a:buAutoNum type="arabicPeriod"/>
            </a:pPr>
            <a:r>
              <a:rPr lang="pt-BR" sz="2000" b="1" dirty="0"/>
              <a:t>Rotina de fiscalização</a:t>
            </a:r>
            <a:r>
              <a:rPr lang="pt-BR" sz="2000" dirty="0"/>
              <a:t> a fim de evitar invasões e maus cuidados com as calçadas por parte dos proprietários.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t-BR" sz="2400" b="1" dirty="0"/>
              <a:t>MOBILIDADE A </a:t>
            </a:r>
            <a:r>
              <a:rPr lang="pt-BR" sz="2400" b="1" dirty="0" smtClean="0"/>
              <a:t>PÉ</a:t>
            </a:r>
            <a:br>
              <a:rPr lang="pt-BR" sz="2400" b="1" dirty="0" smtClean="0"/>
            </a:br>
            <a:r>
              <a:rPr lang="pt-BR" sz="2400" b="1" dirty="0" smtClean="0"/>
              <a:t>Programa de melhoria de calçadas</a:t>
            </a:r>
            <a:endParaRPr lang="pt-BR" sz="2400" b="1" dirty="0"/>
          </a:p>
        </p:txBody>
      </p:sp>
    </p:spTree>
    <p:extLst>
      <p:ext uri="{BB962C8B-B14F-4D97-AF65-F5344CB8AC3E}">
        <p14:creationId xmlns="" xmlns:p14="http://schemas.microsoft.com/office/powerpoint/2010/main" val="321063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endParaRPr lang="pt-BR" b="1" dirty="0"/>
          </a:p>
          <a:p>
            <a:pPr marL="0" indent="0" algn="ctr">
              <a:buNone/>
            </a:pPr>
            <a:r>
              <a:rPr lang="pt-BR" b="1" dirty="0"/>
              <a:t>ÁREA CENTRAL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9691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 smtClean="0"/>
              <a:t>DIAGNÓSTICO</a:t>
            </a:r>
          </a:p>
          <a:p>
            <a:pPr marL="0" indent="0">
              <a:buNone/>
            </a:pPr>
            <a:endParaRPr lang="pt-BR" sz="2400" b="1" dirty="0"/>
          </a:p>
          <a:p>
            <a:r>
              <a:rPr lang="pt-BR" sz="2000" dirty="0" smtClean="0"/>
              <a:t>Tráfego  intenso (sobretudo </a:t>
            </a:r>
            <a:r>
              <a:rPr lang="pt-BR" sz="2000" dirty="0"/>
              <a:t>sábado de manhã);</a:t>
            </a:r>
          </a:p>
          <a:p>
            <a:endParaRPr lang="pt-BR" sz="2000" dirty="0" smtClean="0"/>
          </a:p>
          <a:p>
            <a:r>
              <a:rPr lang="pt-BR" sz="2000" dirty="0" smtClean="0"/>
              <a:t>Trânsito preponderantemente de </a:t>
            </a:r>
            <a:r>
              <a:rPr lang="pt-BR" sz="2000" dirty="0"/>
              <a:t>passeio </a:t>
            </a:r>
            <a:r>
              <a:rPr lang="pt-BR" sz="2000" dirty="0" smtClean="0"/>
              <a:t>e de passagem;</a:t>
            </a:r>
            <a:endParaRPr lang="pt-BR" sz="2000" dirty="0"/>
          </a:p>
          <a:p>
            <a:endParaRPr lang="pt-BR" sz="2000" dirty="0" smtClean="0"/>
          </a:p>
          <a:p>
            <a:r>
              <a:rPr lang="pt-BR" sz="2000" dirty="0" smtClean="0"/>
              <a:t>Racionalização dos itinerários </a:t>
            </a:r>
            <a:r>
              <a:rPr lang="pt-BR" sz="2000" dirty="0"/>
              <a:t>de </a:t>
            </a:r>
            <a:r>
              <a:rPr lang="pt-BR" sz="2000" dirty="0" smtClean="0"/>
              <a:t>ônibus;</a:t>
            </a:r>
            <a:endParaRPr lang="pt-BR" sz="2000" dirty="0"/>
          </a:p>
          <a:p>
            <a:endParaRPr lang="pt-BR" sz="2000" dirty="0" smtClean="0"/>
          </a:p>
          <a:p>
            <a:r>
              <a:rPr lang="pt-BR" sz="2000" dirty="0" smtClean="0"/>
              <a:t>Tendência </a:t>
            </a:r>
            <a:r>
              <a:rPr lang="pt-BR" sz="2000" dirty="0"/>
              <a:t>de aumento do fluxo no centro no horizonte do plano.</a:t>
            </a:r>
          </a:p>
          <a:p>
            <a:pPr marL="0" indent="0">
              <a:buNone/>
            </a:pPr>
            <a:endParaRPr lang="pt-BR" sz="17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</p:spTree>
    <p:extLst>
      <p:ext uri="{BB962C8B-B14F-4D97-AF65-F5344CB8AC3E}">
        <p14:creationId xmlns="" xmlns:p14="http://schemas.microsoft.com/office/powerpoint/2010/main" val="320383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sz="2400" b="1" dirty="0" smtClean="0"/>
              <a:t>DIRETRIZES:</a:t>
            </a:r>
          </a:p>
          <a:p>
            <a:r>
              <a:rPr lang="pt-BR" sz="2400" dirty="0" smtClean="0"/>
              <a:t>Reorganizar a circulação de veículos na área central;</a:t>
            </a:r>
          </a:p>
          <a:p>
            <a:endParaRPr lang="pt-BR" sz="2400" dirty="0" smtClean="0"/>
          </a:p>
          <a:p>
            <a:r>
              <a:rPr lang="pt-BR" sz="2400" dirty="0" smtClean="0"/>
              <a:t>Reduzir a velocidade de tráfego motorizado no centro;</a:t>
            </a:r>
          </a:p>
          <a:p>
            <a:endParaRPr lang="pt-BR" sz="2400" dirty="0" smtClean="0"/>
          </a:p>
          <a:p>
            <a:r>
              <a:rPr lang="pt-BR" sz="2400" dirty="0" smtClean="0"/>
              <a:t>Manter o acesso de automóveis e estimular a circulação não motorizada (a pé) na área de concentração comercial;</a:t>
            </a:r>
          </a:p>
          <a:p>
            <a:endParaRPr lang="pt-BR" sz="2400" dirty="0" smtClean="0"/>
          </a:p>
          <a:p>
            <a:r>
              <a:rPr lang="pt-BR" sz="2400" dirty="0" smtClean="0"/>
              <a:t>Reorganizar o estacionamento em via pública na área;</a:t>
            </a:r>
          </a:p>
          <a:p>
            <a:endParaRPr lang="pt-BR" sz="2400" dirty="0" smtClean="0"/>
          </a:p>
          <a:p>
            <a:r>
              <a:rPr lang="pt-BR" sz="2400" dirty="0" smtClean="0"/>
              <a:t>Reconfiguração do espaço viário (por meio de desenho urbano);</a:t>
            </a:r>
          </a:p>
          <a:p>
            <a:pPr>
              <a:buNone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REORDENAMENTO DA MOBILIDADE </a:t>
            </a:r>
            <a:r>
              <a:rPr lang="pt-BR" sz="2000" b="1" dirty="0"/>
              <a:t>NO </a:t>
            </a:r>
            <a:r>
              <a:rPr lang="pt-BR" sz="2000" b="1" dirty="0" smtClean="0"/>
              <a:t>CENTRO (3 ZONAS)</a:t>
            </a:r>
            <a:endParaRPr lang="pt-BR" sz="2000" b="1" dirty="0"/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  <p:grpSp>
        <p:nvGrpSpPr>
          <p:cNvPr id="2" name="Agrupar 40"/>
          <p:cNvGrpSpPr/>
          <p:nvPr/>
        </p:nvGrpSpPr>
        <p:grpSpPr>
          <a:xfrm>
            <a:off x="467544" y="1412776"/>
            <a:ext cx="9144000" cy="5229710"/>
            <a:chOff x="0" y="1628290"/>
            <a:chExt cx="9144000" cy="5229710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628290"/>
              <a:ext cx="9144000" cy="5229710"/>
            </a:xfrm>
            <a:prstGeom prst="rect">
              <a:avLst/>
            </a:prstGeom>
          </p:spPr>
        </p:pic>
        <p:sp>
          <p:nvSpPr>
            <p:cNvPr id="21" name="Retângulo 20"/>
            <p:cNvSpPr/>
            <p:nvPr/>
          </p:nvSpPr>
          <p:spPr>
            <a:xfrm>
              <a:off x="0" y="1628290"/>
              <a:ext cx="7740352" cy="522971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2" name="Forma livre 21"/>
            <p:cNvSpPr/>
            <p:nvPr/>
          </p:nvSpPr>
          <p:spPr>
            <a:xfrm>
              <a:off x="2316178" y="2051401"/>
              <a:ext cx="4300409" cy="2110676"/>
            </a:xfrm>
            <a:custGeom>
              <a:avLst/>
              <a:gdLst>
                <a:gd name="connsiteX0" fmla="*/ 319765 w 4300409"/>
                <a:gd name="connsiteY0" fmla="*/ 610 h 2110676"/>
                <a:gd name="connsiteX1" fmla="*/ 543318 w 4300409"/>
                <a:gd name="connsiteY1" fmla="*/ 6480 h 2110676"/>
                <a:gd name="connsiteX2" fmla="*/ 616859 w 4300409"/>
                <a:gd name="connsiteY2" fmla="*/ 10774 h 2110676"/>
                <a:gd name="connsiteX3" fmla="*/ 596873 w 4300409"/>
                <a:gd name="connsiteY3" fmla="*/ 13235 h 2110676"/>
                <a:gd name="connsiteX4" fmla="*/ 515149 w 4300409"/>
                <a:gd name="connsiteY4" fmla="*/ 78401 h 2110676"/>
                <a:gd name="connsiteX5" fmla="*/ 474086 w 4300409"/>
                <a:gd name="connsiteY5" fmla="*/ 552561 h 2110676"/>
                <a:gd name="connsiteX6" fmla="*/ 471606 w 4300409"/>
                <a:gd name="connsiteY6" fmla="*/ 1000598 h 2110676"/>
                <a:gd name="connsiteX7" fmla="*/ 1795359 w 4300409"/>
                <a:gd name="connsiteY7" fmla="*/ 1032950 h 2110676"/>
                <a:gd name="connsiteX8" fmla="*/ 3044683 w 4300409"/>
                <a:gd name="connsiteY8" fmla="*/ 1032951 h 2110676"/>
                <a:gd name="connsiteX9" fmla="*/ 3050000 w 4300409"/>
                <a:gd name="connsiteY9" fmla="*/ 1484834 h 2110676"/>
                <a:gd name="connsiteX10" fmla="*/ 3576312 w 4300409"/>
                <a:gd name="connsiteY10" fmla="*/ 1479518 h 2110676"/>
                <a:gd name="connsiteX11" fmla="*/ 3528465 w 4300409"/>
                <a:gd name="connsiteY11" fmla="*/ 581067 h 2110676"/>
                <a:gd name="connsiteX12" fmla="*/ 834124 w 4300409"/>
                <a:gd name="connsiteY12" fmla="*/ 523600 h 2110676"/>
                <a:gd name="connsiteX13" fmla="*/ 788203 w 4300409"/>
                <a:gd name="connsiteY13" fmla="*/ 89033 h 2110676"/>
                <a:gd name="connsiteX14" fmla="*/ 726101 w 4300409"/>
                <a:gd name="connsiteY14" fmla="*/ 26566 h 2110676"/>
                <a:gd name="connsiteX15" fmla="*/ 692991 w 4300409"/>
                <a:gd name="connsiteY15" fmla="*/ 15218 h 2110676"/>
                <a:gd name="connsiteX16" fmla="*/ 705318 w 4300409"/>
                <a:gd name="connsiteY16" fmla="*/ 15938 h 2110676"/>
                <a:gd name="connsiteX17" fmla="*/ 4060768 w 4300409"/>
                <a:gd name="connsiteY17" fmla="*/ 63645 h 2110676"/>
                <a:gd name="connsiteX18" fmla="*/ 4235697 w 4300409"/>
                <a:gd name="connsiteY18" fmla="*/ 87499 h 2110676"/>
                <a:gd name="connsiteX19" fmla="*/ 4299307 w 4300409"/>
                <a:gd name="connsiteY19" fmla="*/ 238574 h 2110676"/>
                <a:gd name="connsiteX20" fmla="*/ 4275453 w 4300409"/>
                <a:gd name="connsiteY20" fmla="*/ 1653906 h 2110676"/>
                <a:gd name="connsiteX21" fmla="*/ 4267502 w 4300409"/>
                <a:gd name="connsiteY21" fmla="*/ 1900396 h 2110676"/>
                <a:gd name="connsiteX22" fmla="*/ 4028963 w 4300409"/>
                <a:gd name="connsiteY22" fmla="*/ 1932201 h 2110676"/>
                <a:gd name="connsiteX23" fmla="*/ 2486410 w 4300409"/>
                <a:gd name="connsiteY23" fmla="*/ 1979909 h 2110676"/>
                <a:gd name="connsiteX24" fmla="*/ 1277812 w 4300409"/>
                <a:gd name="connsiteY24" fmla="*/ 2075325 h 2110676"/>
                <a:gd name="connsiteX25" fmla="*/ 800733 w 4300409"/>
                <a:gd name="connsiteY25" fmla="*/ 2091228 h 2110676"/>
                <a:gd name="connsiteX26" fmla="*/ 538340 w 4300409"/>
                <a:gd name="connsiteY26" fmla="*/ 1812932 h 2110676"/>
                <a:gd name="connsiteX27" fmla="*/ 108970 w 4300409"/>
                <a:gd name="connsiteY27" fmla="*/ 1566441 h 2110676"/>
                <a:gd name="connsiteX28" fmla="*/ 77165 w 4300409"/>
                <a:gd name="connsiteY28" fmla="*/ 1065509 h 2110676"/>
                <a:gd name="connsiteX29" fmla="*/ 53310 w 4300409"/>
                <a:gd name="connsiteY29" fmla="*/ 127254 h 2110676"/>
                <a:gd name="connsiteX30" fmla="*/ 319765 w 4300409"/>
                <a:gd name="connsiteY30" fmla="*/ 610 h 2110676"/>
                <a:gd name="connsiteX0" fmla="*/ 319765 w 4300409"/>
                <a:gd name="connsiteY0" fmla="*/ 610 h 2110676"/>
                <a:gd name="connsiteX1" fmla="*/ 543318 w 4300409"/>
                <a:gd name="connsiteY1" fmla="*/ 6480 h 2110676"/>
                <a:gd name="connsiteX2" fmla="*/ 616859 w 4300409"/>
                <a:gd name="connsiteY2" fmla="*/ 10774 h 2110676"/>
                <a:gd name="connsiteX3" fmla="*/ 596873 w 4300409"/>
                <a:gd name="connsiteY3" fmla="*/ 13235 h 2110676"/>
                <a:gd name="connsiteX4" fmla="*/ 515149 w 4300409"/>
                <a:gd name="connsiteY4" fmla="*/ 78401 h 2110676"/>
                <a:gd name="connsiteX5" fmla="*/ 474086 w 4300409"/>
                <a:gd name="connsiteY5" fmla="*/ 552561 h 2110676"/>
                <a:gd name="connsiteX6" fmla="*/ 471606 w 4300409"/>
                <a:gd name="connsiteY6" fmla="*/ 1000598 h 2110676"/>
                <a:gd name="connsiteX7" fmla="*/ 1795359 w 4300409"/>
                <a:gd name="connsiteY7" fmla="*/ 1032950 h 2110676"/>
                <a:gd name="connsiteX8" fmla="*/ 3044683 w 4300409"/>
                <a:gd name="connsiteY8" fmla="*/ 1032951 h 2110676"/>
                <a:gd name="connsiteX9" fmla="*/ 3050000 w 4300409"/>
                <a:gd name="connsiteY9" fmla="*/ 1484834 h 2110676"/>
                <a:gd name="connsiteX10" fmla="*/ 3576312 w 4300409"/>
                <a:gd name="connsiteY10" fmla="*/ 1479518 h 2110676"/>
                <a:gd name="connsiteX11" fmla="*/ 3528465 w 4300409"/>
                <a:gd name="connsiteY11" fmla="*/ 581067 h 2110676"/>
                <a:gd name="connsiteX12" fmla="*/ 834124 w 4300409"/>
                <a:gd name="connsiteY12" fmla="*/ 523600 h 2110676"/>
                <a:gd name="connsiteX13" fmla="*/ 788203 w 4300409"/>
                <a:gd name="connsiteY13" fmla="*/ 89033 h 2110676"/>
                <a:gd name="connsiteX14" fmla="*/ 726101 w 4300409"/>
                <a:gd name="connsiteY14" fmla="*/ 26566 h 2110676"/>
                <a:gd name="connsiteX15" fmla="*/ 692991 w 4300409"/>
                <a:gd name="connsiteY15" fmla="*/ 15218 h 2110676"/>
                <a:gd name="connsiteX16" fmla="*/ 705318 w 4300409"/>
                <a:gd name="connsiteY16" fmla="*/ 15938 h 2110676"/>
                <a:gd name="connsiteX17" fmla="*/ 4060768 w 4300409"/>
                <a:gd name="connsiteY17" fmla="*/ 63645 h 2110676"/>
                <a:gd name="connsiteX18" fmla="*/ 4235697 w 4300409"/>
                <a:gd name="connsiteY18" fmla="*/ 87499 h 2110676"/>
                <a:gd name="connsiteX19" fmla="*/ 4299307 w 4300409"/>
                <a:gd name="connsiteY19" fmla="*/ 238574 h 2110676"/>
                <a:gd name="connsiteX20" fmla="*/ 4275453 w 4300409"/>
                <a:gd name="connsiteY20" fmla="*/ 1653906 h 2110676"/>
                <a:gd name="connsiteX21" fmla="*/ 4267502 w 4300409"/>
                <a:gd name="connsiteY21" fmla="*/ 1900396 h 2110676"/>
                <a:gd name="connsiteX22" fmla="*/ 4028963 w 4300409"/>
                <a:gd name="connsiteY22" fmla="*/ 1932201 h 2110676"/>
                <a:gd name="connsiteX23" fmla="*/ 2486410 w 4300409"/>
                <a:gd name="connsiteY23" fmla="*/ 1979909 h 2110676"/>
                <a:gd name="connsiteX24" fmla="*/ 1277812 w 4300409"/>
                <a:gd name="connsiteY24" fmla="*/ 2075325 h 2110676"/>
                <a:gd name="connsiteX25" fmla="*/ 800733 w 4300409"/>
                <a:gd name="connsiteY25" fmla="*/ 2091228 h 2110676"/>
                <a:gd name="connsiteX26" fmla="*/ 538340 w 4300409"/>
                <a:gd name="connsiteY26" fmla="*/ 1812932 h 2110676"/>
                <a:gd name="connsiteX27" fmla="*/ 108970 w 4300409"/>
                <a:gd name="connsiteY27" fmla="*/ 1566441 h 2110676"/>
                <a:gd name="connsiteX28" fmla="*/ 77165 w 4300409"/>
                <a:gd name="connsiteY28" fmla="*/ 1065509 h 2110676"/>
                <a:gd name="connsiteX29" fmla="*/ 53310 w 4300409"/>
                <a:gd name="connsiteY29" fmla="*/ 127254 h 2110676"/>
                <a:gd name="connsiteX30" fmla="*/ 319765 w 4300409"/>
                <a:gd name="connsiteY30" fmla="*/ 610 h 2110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300409" h="2110676">
                  <a:moveTo>
                    <a:pt x="319765" y="610"/>
                  </a:moveTo>
                  <a:cubicBezTo>
                    <a:pt x="376154" y="-1264"/>
                    <a:pt x="447876" y="1314"/>
                    <a:pt x="543318" y="6480"/>
                  </a:cubicBezTo>
                  <a:lnTo>
                    <a:pt x="616859" y="10774"/>
                  </a:lnTo>
                  <a:lnTo>
                    <a:pt x="596873" y="13235"/>
                  </a:lnTo>
                  <a:cubicBezTo>
                    <a:pt x="556039" y="22995"/>
                    <a:pt x="523124" y="45839"/>
                    <a:pt x="515149" y="78401"/>
                  </a:cubicBezTo>
                  <a:cubicBezTo>
                    <a:pt x="481021" y="213079"/>
                    <a:pt x="475857" y="471045"/>
                    <a:pt x="474086" y="552561"/>
                  </a:cubicBezTo>
                  <a:cubicBezTo>
                    <a:pt x="472314" y="681924"/>
                    <a:pt x="425532" y="897817"/>
                    <a:pt x="471606" y="1000598"/>
                  </a:cubicBezTo>
                  <a:cubicBezTo>
                    <a:pt x="705226" y="1063803"/>
                    <a:pt x="1366513" y="1027558"/>
                    <a:pt x="1795359" y="1032950"/>
                  </a:cubicBezTo>
                  <a:cubicBezTo>
                    <a:pt x="2224205" y="1038342"/>
                    <a:pt x="2917093" y="926626"/>
                    <a:pt x="3044683" y="1032951"/>
                  </a:cubicBezTo>
                  <a:cubicBezTo>
                    <a:pt x="3126199" y="1188896"/>
                    <a:pt x="2968484" y="1398001"/>
                    <a:pt x="3050000" y="1484834"/>
                  </a:cubicBezTo>
                  <a:cubicBezTo>
                    <a:pt x="3198855" y="1605337"/>
                    <a:pt x="3443405" y="1614197"/>
                    <a:pt x="3576312" y="1479518"/>
                  </a:cubicBezTo>
                  <a:cubicBezTo>
                    <a:pt x="3703902" y="1155225"/>
                    <a:pt x="3650740" y="618281"/>
                    <a:pt x="3528465" y="581067"/>
                  </a:cubicBezTo>
                  <a:cubicBezTo>
                    <a:pt x="3338850" y="430438"/>
                    <a:pt x="922729" y="637015"/>
                    <a:pt x="834124" y="523600"/>
                  </a:cubicBezTo>
                  <a:cubicBezTo>
                    <a:pt x="757924" y="365884"/>
                    <a:pt x="848454" y="145739"/>
                    <a:pt x="788203" y="89033"/>
                  </a:cubicBezTo>
                  <a:cubicBezTo>
                    <a:pt x="774912" y="60236"/>
                    <a:pt x="752530" y="39746"/>
                    <a:pt x="726101" y="26566"/>
                  </a:cubicBezTo>
                  <a:lnTo>
                    <a:pt x="692991" y="15218"/>
                  </a:lnTo>
                  <a:lnTo>
                    <a:pt x="705318" y="15938"/>
                  </a:lnTo>
                  <a:lnTo>
                    <a:pt x="4060768" y="63645"/>
                  </a:lnTo>
                  <a:cubicBezTo>
                    <a:pt x="4060768" y="63645"/>
                    <a:pt x="4195941" y="58344"/>
                    <a:pt x="4235697" y="87499"/>
                  </a:cubicBezTo>
                  <a:cubicBezTo>
                    <a:pt x="4275454" y="116654"/>
                    <a:pt x="4292681" y="-22494"/>
                    <a:pt x="4299307" y="238574"/>
                  </a:cubicBezTo>
                  <a:cubicBezTo>
                    <a:pt x="4305933" y="499642"/>
                    <a:pt x="4280754" y="1376936"/>
                    <a:pt x="4275453" y="1653906"/>
                  </a:cubicBezTo>
                  <a:cubicBezTo>
                    <a:pt x="4270152" y="1930876"/>
                    <a:pt x="4308584" y="1854013"/>
                    <a:pt x="4267502" y="1900396"/>
                  </a:cubicBezTo>
                  <a:cubicBezTo>
                    <a:pt x="4226420" y="1946779"/>
                    <a:pt x="4325812" y="1918949"/>
                    <a:pt x="4028963" y="1932201"/>
                  </a:cubicBezTo>
                  <a:cubicBezTo>
                    <a:pt x="3732114" y="1945453"/>
                    <a:pt x="2944935" y="1956055"/>
                    <a:pt x="2486410" y="1979909"/>
                  </a:cubicBezTo>
                  <a:cubicBezTo>
                    <a:pt x="2027885" y="2003763"/>
                    <a:pt x="1558758" y="2056772"/>
                    <a:pt x="1277812" y="2075325"/>
                  </a:cubicBezTo>
                  <a:cubicBezTo>
                    <a:pt x="996866" y="2093878"/>
                    <a:pt x="923978" y="2134960"/>
                    <a:pt x="800733" y="2091228"/>
                  </a:cubicBezTo>
                  <a:cubicBezTo>
                    <a:pt x="677488" y="2047496"/>
                    <a:pt x="653634" y="1900396"/>
                    <a:pt x="538340" y="1812932"/>
                  </a:cubicBezTo>
                  <a:cubicBezTo>
                    <a:pt x="423046" y="1725468"/>
                    <a:pt x="185832" y="1691011"/>
                    <a:pt x="108970" y="1566441"/>
                  </a:cubicBezTo>
                  <a:cubicBezTo>
                    <a:pt x="32108" y="1441871"/>
                    <a:pt x="86442" y="1305373"/>
                    <a:pt x="77165" y="1065509"/>
                  </a:cubicBezTo>
                  <a:cubicBezTo>
                    <a:pt x="67888" y="825645"/>
                    <a:pt x="-75236" y="270376"/>
                    <a:pt x="53310" y="127254"/>
                  </a:cubicBezTo>
                  <a:cubicBezTo>
                    <a:pt x="133651" y="37803"/>
                    <a:pt x="178792" y="5294"/>
                    <a:pt x="319765" y="610"/>
                  </a:cubicBezTo>
                  <a:close/>
                </a:path>
              </a:pathLst>
            </a:custGeom>
            <a:solidFill>
              <a:srgbClr val="C0000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C00000"/>
                </a:solidFill>
              </a:endParaRPr>
            </a:p>
          </p:txBody>
        </p:sp>
        <p:sp>
          <p:nvSpPr>
            <p:cNvPr id="23" name="CaixaDeTexto 22"/>
            <p:cNvSpPr txBox="1"/>
            <p:nvPr/>
          </p:nvSpPr>
          <p:spPr>
            <a:xfrm>
              <a:off x="3333072" y="3284984"/>
              <a:ext cx="1972143" cy="584775"/>
            </a:xfrm>
            <a:prstGeom prst="rect">
              <a:avLst/>
            </a:prstGeom>
            <a:solidFill>
              <a:srgbClr val="C00000">
                <a:alpha val="10000"/>
              </a:srgbClr>
            </a:solidFill>
          </p:spPr>
          <p:txBody>
            <a:bodyPr wrap="none" rtlCol="0">
              <a:spAutoFit/>
            </a:bodyPr>
            <a:lstStyle/>
            <a:p>
              <a:r>
                <a:rPr lang="pt-BR" sz="1600" b="1" dirty="0">
                  <a:solidFill>
                    <a:schemeClr val="bg1"/>
                  </a:solidFill>
                </a:rPr>
                <a:t>ZONA DE TRÁFEGO </a:t>
              </a:r>
            </a:p>
            <a:p>
              <a:r>
                <a:rPr lang="pt-BR" sz="1600" b="1" dirty="0">
                  <a:solidFill>
                    <a:schemeClr val="bg1"/>
                  </a:solidFill>
                </a:rPr>
                <a:t>CONTROLADO (local)</a:t>
              </a:r>
            </a:p>
          </p:txBody>
        </p:sp>
        <p:sp>
          <p:nvSpPr>
            <p:cNvPr id="24" name="Forma livre 17"/>
            <p:cNvSpPr/>
            <p:nvPr/>
          </p:nvSpPr>
          <p:spPr>
            <a:xfrm>
              <a:off x="2767551" y="2059337"/>
              <a:ext cx="3198434" cy="1569937"/>
            </a:xfrm>
            <a:custGeom>
              <a:avLst/>
              <a:gdLst>
                <a:gd name="connsiteX0" fmla="*/ 15949 w 3094074"/>
                <a:gd name="connsiteY0" fmla="*/ 0 h 1371600"/>
                <a:gd name="connsiteX1" fmla="*/ 26581 w 3094074"/>
                <a:gd name="connsiteY1" fmla="*/ 467833 h 1371600"/>
                <a:gd name="connsiteX2" fmla="*/ 0 w 3094074"/>
                <a:gd name="connsiteY2" fmla="*/ 850605 h 1371600"/>
                <a:gd name="connsiteX3" fmla="*/ 2137144 w 3094074"/>
                <a:gd name="connsiteY3" fmla="*/ 834656 h 1371600"/>
                <a:gd name="connsiteX4" fmla="*/ 2567762 w 3094074"/>
                <a:gd name="connsiteY4" fmla="*/ 834656 h 1371600"/>
                <a:gd name="connsiteX5" fmla="*/ 2567762 w 3094074"/>
                <a:gd name="connsiteY5" fmla="*/ 1371600 h 1371600"/>
                <a:gd name="connsiteX6" fmla="*/ 3094074 w 3094074"/>
                <a:gd name="connsiteY6" fmla="*/ 1366284 h 1371600"/>
                <a:gd name="connsiteX7" fmla="*/ 3094074 w 3094074"/>
                <a:gd name="connsiteY7" fmla="*/ 393405 h 1371600"/>
                <a:gd name="connsiteX8" fmla="*/ 260497 w 3094074"/>
                <a:gd name="connsiteY8" fmla="*/ 419986 h 1371600"/>
                <a:gd name="connsiteX9" fmla="*/ 271130 w 3094074"/>
                <a:gd name="connsiteY9" fmla="*/ 10633 h 1371600"/>
                <a:gd name="connsiteX10" fmla="*/ 15949 w 3094074"/>
                <a:gd name="connsiteY10" fmla="*/ 0 h 1371600"/>
                <a:gd name="connsiteX0" fmla="*/ 15949 w 3094074"/>
                <a:gd name="connsiteY0" fmla="*/ 0 h 1371600"/>
                <a:gd name="connsiteX1" fmla="*/ 26581 w 3094074"/>
                <a:gd name="connsiteY1" fmla="*/ 467833 h 1371600"/>
                <a:gd name="connsiteX2" fmla="*/ 0 w 3094074"/>
                <a:gd name="connsiteY2" fmla="*/ 850605 h 1371600"/>
                <a:gd name="connsiteX3" fmla="*/ 2137144 w 3094074"/>
                <a:gd name="connsiteY3" fmla="*/ 834656 h 1371600"/>
                <a:gd name="connsiteX4" fmla="*/ 2567762 w 3094074"/>
                <a:gd name="connsiteY4" fmla="*/ 834656 h 1371600"/>
                <a:gd name="connsiteX5" fmla="*/ 2567762 w 3094074"/>
                <a:gd name="connsiteY5" fmla="*/ 1371600 h 1371600"/>
                <a:gd name="connsiteX6" fmla="*/ 3094074 w 3094074"/>
                <a:gd name="connsiteY6" fmla="*/ 1366284 h 1371600"/>
                <a:gd name="connsiteX7" fmla="*/ 3094074 w 3094074"/>
                <a:gd name="connsiteY7" fmla="*/ 393405 h 1371600"/>
                <a:gd name="connsiteX8" fmla="*/ 260497 w 3094074"/>
                <a:gd name="connsiteY8" fmla="*/ 419986 h 1371600"/>
                <a:gd name="connsiteX9" fmla="*/ 271130 w 3094074"/>
                <a:gd name="connsiteY9" fmla="*/ 10633 h 1371600"/>
                <a:gd name="connsiteX10" fmla="*/ 15949 w 3094074"/>
                <a:gd name="connsiteY10" fmla="*/ 0 h 1371600"/>
                <a:gd name="connsiteX0" fmla="*/ 15949 w 3094074"/>
                <a:gd name="connsiteY0" fmla="*/ 28474 h 1400074"/>
                <a:gd name="connsiteX1" fmla="*/ 26581 w 3094074"/>
                <a:gd name="connsiteY1" fmla="*/ 496307 h 1400074"/>
                <a:gd name="connsiteX2" fmla="*/ 0 w 3094074"/>
                <a:gd name="connsiteY2" fmla="*/ 879079 h 1400074"/>
                <a:gd name="connsiteX3" fmla="*/ 2137144 w 3094074"/>
                <a:gd name="connsiteY3" fmla="*/ 863130 h 1400074"/>
                <a:gd name="connsiteX4" fmla="*/ 2567762 w 3094074"/>
                <a:gd name="connsiteY4" fmla="*/ 863130 h 1400074"/>
                <a:gd name="connsiteX5" fmla="*/ 2567762 w 3094074"/>
                <a:gd name="connsiteY5" fmla="*/ 1400074 h 1400074"/>
                <a:gd name="connsiteX6" fmla="*/ 3094074 w 3094074"/>
                <a:gd name="connsiteY6" fmla="*/ 1394758 h 1400074"/>
                <a:gd name="connsiteX7" fmla="*/ 3094074 w 3094074"/>
                <a:gd name="connsiteY7" fmla="*/ 421879 h 1400074"/>
                <a:gd name="connsiteX8" fmla="*/ 260497 w 3094074"/>
                <a:gd name="connsiteY8" fmla="*/ 448460 h 1400074"/>
                <a:gd name="connsiteX9" fmla="*/ 271130 w 3094074"/>
                <a:gd name="connsiteY9" fmla="*/ 39107 h 1400074"/>
                <a:gd name="connsiteX10" fmla="*/ 15949 w 3094074"/>
                <a:gd name="connsiteY10" fmla="*/ 28474 h 1400074"/>
                <a:gd name="connsiteX0" fmla="*/ 15949 w 3094074"/>
                <a:gd name="connsiteY0" fmla="*/ 46551 h 1418151"/>
                <a:gd name="connsiteX1" fmla="*/ 26581 w 3094074"/>
                <a:gd name="connsiteY1" fmla="*/ 514384 h 1418151"/>
                <a:gd name="connsiteX2" fmla="*/ 0 w 3094074"/>
                <a:gd name="connsiteY2" fmla="*/ 897156 h 1418151"/>
                <a:gd name="connsiteX3" fmla="*/ 2137144 w 3094074"/>
                <a:gd name="connsiteY3" fmla="*/ 881207 h 1418151"/>
                <a:gd name="connsiteX4" fmla="*/ 2567762 w 3094074"/>
                <a:gd name="connsiteY4" fmla="*/ 881207 h 1418151"/>
                <a:gd name="connsiteX5" fmla="*/ 2567762 w 3094074"/>
                <a:gd name="connsiteY5" fmla="*/ 1418151 h 1418151"/>
                <a:gd name="connsiteX6" fmla="*/ 3094074 w 3094074"/>
                <a:gd name="connsiteY6" fmla="*/ 1412835 h 1418151"/>
                <a:gd name="connsiteX7" fmla="*/ 3094074 w 3094074"/>
                <a:gd name="connsiteY7" fmla="*/ 439956 h 1418151"/>
                <a:gd name="connsiteX8" fmla="*/ 260497 w 3094074"/>
                <a:gd name="connsiteY8" fmla="*/ 466537 h 1418151"/>
                <a:gd name="connsiteX9" fmla="*/ 271130 w 3094074"/>
                <a:gd name="connsiteY9" fmla="*/ 57184 h 1418151"/>
                <a:gd name="connsiteX10" fmla="*/ 15949 w 3094074"/>
                <a:gd name="connsiteY10" fmla="*/ 46551 h 1418151"/>
                <a:gd name="connsiteX0" fmla="*/ 24953 w 3103078"/>
                <a:gd name="connsiteY0" fmla="*/ 46551 h 1418151"/>
                <a:gd name="connsiteX1" fmla="*/ 35585 w 3103078"/>
                <a:gd name="connsiteY1" fmla="*/ 514384 h 1418151"/>
                <a:gd name="connsiteX2" fmla="*/ 9004 w 3103078"/>
                <a:gd name="connsiteY2" fmla="*/ 897156 h 1418151"/>
                <a:gd name="connsiteX3" fmla="*/ 2146148 w 3103078"/>
                <a:gd name="connsiteY3" fmla="*/ 881207 h 1418151"/>
                <a:gd name="connsiteX4" fmla="*/ 2576766 w 3103078"/>
                <a:gd name="connsiteY4" fmla="*/ 881207 h 1418151"/>
                <a:gd name="connsiteX5" fmla="*/ 2576766 w 3103078"/>
                <a:gd name="connsiteY5" fmla="*/ 1418151 h 1418151"/>
                <a:gd name="connsiteX6" fmla="*/ 3103078 w 3103078"/>
                <a:gd name="connsiteY6" fmla="*/ 1412835 h 1418151"/>
                <a:gd name="connsiteX7" fmla="*/ 3103078 w 3103078"/>
                <a:gd name="connsiteY7" fmla="*/ 439956 h 1418151"/>
                <a:gd name="connsiteX8" fmla="*/ 269501 w 3103078"/>
                <a:gd name="connsiteY8" fmla="*/ 466537 h 1418151"/>
                <a:gd name="connsiteX9" fmla="*/ 280134 w 3103078"/>
                <a:gd name="connsiteY9" fmla="*/ 57184 h 1418151"/>
                <a:gd name="connsiteX10" fmla="*/ 24953 w 3103078"/>
                <a:gd name="connsiteY10" fmla="*/ 46551 h 1418151"/>
                <a:gd name="connsiteX0" fmla="*/ 30808 w 3108933"/>
                <a:gd name="connsiteY0" fmla="*/ 46551 h 1418151"/>
                <a:gd name="connsiteX1" fmla="*/ 20174 w 3108933"/>
                <a:gd name="connsiteY1" fmla="*/ 509068 h 1418151"/>
                <a:gd name="connsiteX2" fmla="*/ 14859 w 3108933"/>
                <a:gd name="connsiteY2" fmla="*/ 897156 h 1418151"/>
                <a:gd name="connsiteX3" fmla="*/ 2152003 w 3108933"/>
                <a:gd name="connsiteY3" fmla="*/ 881207 h 1418151"/>
                <a:gd name="connsiteX4" fmla="*/ 2582621 w 3108933"/>
                <a:gd name="connsiteY4" fmla="*/ 881207 h 1418151"/>
                <a:gd name="connsiteX5" fmla="*/ 2582621 w 3108933"/>
                <a:gd name="connsiteY5" fmla="*/ 1418151 h 1418151"/>
                <a:gd name="connsiteX6" fmla="*/ 3108933 w 3108933"/>
                <a:gd name="connsiteY6" fmla="*/ 1412835 h 1418151"/>
                <a:gd name="connsiteX7" fmla="*/ 3108933 w 3108933"/>
                <a:gd name="connsiteY7" fmla="*/ 439956 h 1418151"/>
                <a:gd name="connsiteX8" fmla="*/ 275356 w 3108933"/>
                <a:gd name="connsiteY8" fmla="*/ 466537 h 1418151"/>
                <a:gd name="connsiteX9" fmla="*/ 285989 w 3108933"/>
                <a:gd name="connsiteY9" fmla="*/ 57184 h 1418151"/>
                <a:gd name="connsiteX10" fmla="*/ 30808 w 3108933"/>
                <a:gd name="connsiteY10" fmla="*/ 46551 h 1418151"/>
                <a:gd name="connsiteX0" fmla="*/ 30808 w 3108933"/>
                <a:gd name="connsiteY0" fmla="*/ 46551 h 1418151"/>
                <a:gd name="connsiteX1" fmla="*/ 20174 w 3108933"/>
                <a:gd name="connsiteY1" fmla="*/ 509068 h 1418151"/>
                <a:gd name="connsiteX2" fmla="*/ 14859 w 3108933"/>
                <a:gd name="connsiteY2" fmla="*/ 897156 h 1418151"/>
                <a:gd name="connsiteX3" fmla="*/ 2152003 w 3108933"/>
                <a:gd name="connsiteY3" fmla="*/ 881207 h 1418151"/>
                <a:gd name="connsiteX4" fmla="*/ 2582621 w 3108933"/>
                <a:gd name="connsiteY4" fmla="*/ 881207 h 1418151"/>
                <a:gd name="connsiteX5" fmla="*/ 2582621 w 3108933"/>
                <a:gd name="connsiteY5" fmla="*/ 1418151 h 1418151"/>
                <a:gd name="connsiteX6" fmla="*/ 3108933 w 3108933"/>
                <a:gd name="connsiteY6" fmla="*/ 1412835 h 1418151"/>
                <a:gd name="connsiteX7" fmla="*/ 3108933 w 3108933"/>
                <a:gd name="connsiteY7" fmla="*/ 439956 h 1418151"/>
                <a:gd name="connsiteX8" fmla="*/ 275356 w 3108933"/>
                <a:gd name="connsiteY8" fmla="*/ 466537 h 1418151"/>
                <a:gd name="connsiteX9" fmla="*/ 285989 w 3108933"/>
                <a:gd name="connsiteY9" fmla="*/ 57184 h 1418151"/>
                <a:gd name="connsiteX10" fmla="*/ 30808 w 3108933"/>
                <a:gd name="connsiteY10" fmla="*/ 46551 h 1418151"/>
                <a:gd name="connsiteX0" fmla="*/ 54834 w 3132959"/>
                <a:gd name="connsiteY0" fmla="*/ 46551 h 1418151"/>
                <a:gd name="connsiteX1" fmla="*/ 1670 w 3132959"/>
                <a:gd name="connsiteY1" fmla="*/ 503752 h 1418151"/>
                <a:gd name="connsiteX2" fmla="*/ 38885 w 3132959"/>
                <a:gd name="connsiteY2" fmla="*/ 897156 h 1418151"/>
                <a:gd name="connsiteX3" fmla="*/ 2176029 w 3132959"/>
                <a:gd name="connsiteY3" fmla="*/ 881207 h 1418151"/>
                <a:gd name="connsiteX4" fmla="*/ 2606647 w 3132959"/>
                <a:gd name="connsiteY4" fmla="*/ 881207 h 1418151"/>
                <a:gd name="connsiteX5" fmla="*/ 2606647 w 3132959"/>
                <a:gd name="connsiteY5" fmla="*/ 1418151 h 1418151"/>
                <a:gd name="connsiteX6" fmla="*/ 3132959 w 3132959"/>
                <a:gd name="connsiteY6" fmla="*/ 1412835 h 1418151"/>
                <a:gd name="connsiteX7" fmla="*/ 3132959 w 3132959"/>
                <a:gd name="connsiteY7" fmla="*/ 439956 h 1418151"/>
                <a:gd name="connsiteX8" fmla="*/ 299382 w 3132959"/>
                <a:gd name="connsiteY8" fmla="*/ 466537 h 1418151"/>
                <a:gd name="connsiteX9" fmla="*/ 310015 w 3132959"/>
                <a:gd name="connsiteY9" fmla="*/ 57184 h 1418151"/>
                <a:gd name="connsiteX10" fmla="*/ 54834 w 3132959"/>
                <a:gd name="connsiteY10" fmla="*/ 46551 h 1418151"/>
                <a:gd name="connsiteX0" fmla="*/ 54834 w 3132959"/>
                <a:gd name="connsiteY0" fmla="*/ 46551 h 1418151"/>
                <a:gd name="connsiteX1" fmla="*/ 1670 w 3132959"/>
                <a:gd name="connsiteY1" fmla="*/ 503752 h 1418151"/>
                <a:gd name="connsiteX2" fmla="*/ 38885 w 3132959"/>
                <a:gd name="connsiteY2" fmla="*/ 897156 h 1418151"/>
                <a:gd name="connsiteX3" fmla="*/ 2176029 w 3132959"/>
                <a:gd name="connsiteY3" fmla="*/ 881207 h 1418151"/>
                <a:gd name="connsiteX4" fmla="*/ 2606647 w 3132959"/>
                <a:gd name="connsiteY4" fmla="*/ 881207 h 1418151"/>
                <a:gd name="connsiteX5" fmla="*/ 2606647 w 3132959"/>
                <a:gd name="connsiteY5" fmla="*/ 1418151 h 1418151"/>
                <a:gd name="connsiteX6" fmla="*/ 3132959 w 3132959"/>
                <a:gd name="connsiteY6" fmla="*/ 1412835 h 1418151"/>
                <a:gd name="connsiteX7" fmla="*/ 3132959 w 3132959"/>
                <a:gd name="connsiteY7" fmla="*/ 439956 h 1418151"/>
                <a:gd name="connsiteX8" fmla="*/ 299382 w 3132959"/>
                <a:gd name="connsiteY8" fmla="*/ 466537 h 1418151"/>
                <a:gd name="connsiteX9" fmla="*/ 310015 w 3132959"/>
                <a:gd name="connsiteY9" fmla="*/ 57184 h 1418151"/>
                <a:gd name="connsiteX10" fmla="*/ 54834 w 3132959"/>
                <a:gd name="connsiteY10" fmla="*/ 46551 h 1418151"/>
                <a:gd name="connsiteX0" fmla="*/ 54834 w 3132959"/>
                <a:gd name="connsiteY0" fmla="*/ 46551 h 1418151"/>
                <a:gd name="connsiteX1" fmla="*/ 1670 w 3132959"/>
                <a:gd name="connsiteY1" fmla="*/ 503752 h 1418151"/>
                <a:gd name="connsiteX2" fmla="*/ 38885 w 3132959"/>
                <a:gd name="connsiteY2" fmla="*/ 897156 h 1418151"/>
                <a:gd name="connsiteX3" fmla="*/ 2176029 w 3132959"/>
                <a:gd name="connsiteY3" fmla="*/ 881207 h 1418151"/>
                <a:gd name="connsiteX4" fmla="*/ 2606647 w 3132959"/>
                <a:gd name="connsiteY4" fmla="*/ 881207 h 1418151"/>
                <a:gd name="connsiteX5" fmla="*/ 2606647 w 3132959"/>
                <a:gd name="connsiteY5" fmla="*/ 1418151 h 1418151"/>
                <a:gd name="connsiteX6" fmla="*/ 3132959 w 3132959"/>
                <a:gd name="connsiteY6" fmla="*/ 1412835 h 1418151"/>
                <a:gd name="connsiteX7" fmla="*/ 3132959 w 3132959"/>
                <a:gd name="connsiteY7" fmla="*/ 439956 h 1418151"/>
                <a:gd name="connsiteX8" fmla="*/ 299382 w 3132959"/>
                <a:gd name="connsiteY8" fmla="*/ 466537 h 1418151"/>
                <a:gd name="connsiteX9" fmla="*/ 310015 w 3132959"/>
                <a:gd name="connsiteY9" fmla="*/ 57184 h 1418151"/>
                <a:gd name="connsiteX10" fmla="*/ 54834 w 3132959"/>
                <a:gd name="connsiteY10" fmla="*/ 46551 h 1418151"/>
                <a:gd name="connsiteX0" fmla="*/ 54834 w 3132959"/>
                <a:gd name="connsiteY0" fmla="*/ 46551 h 1418151"/>
                <a:gd name="connsiteX1" fmla="*/ 1670 w 3132959"/>
                <a:gd name="connsiteY1" fmla="*/ 503752 h 1418151"/>
                <a:gd name="connsiteX2" fmla="*/ 38885 w 3132959"/>
                <a:gd name="connsiteY2" fmla="*/ 897156 h 1418151"/>
                <a:gd name="connsiteX3" fmla="*/ 2176029 w 3132959"/>
                <a:gd name="connsiteY3" fmla="*/ 881207 h 1418151"/>
                <a:gd name="connsiteX4" fmla="*/ 2606647 w 3132959"/>
                <a:gd name="connsiteY4" fmla="*/ 881207 h 1418151"/>
                <a:gd name="connsiteX5" fmla="*/ 2606647 w 3132959"/>
                <a:gd name="connsiteY5" fmla="*/ 1418151 h 1418151"/>
                <a:gd name="connsiteX6" fmla="*/ 3132959 w 3132959"/>
                <a:gd name="connsiteY6" fmla="*/ 1412835 h 1418151"/>
                <a:gd name="connsiteX7" fmla="*/ 3132959 w 3132959"/>
                <a:gd name="connsiteY7" fmla="*/ 439956 h 1418151"/>
                <a:gd name="connsiteX8" fmla="*/ 299382 w 3132959"/>
                <a:gd name="connsiteY8" fmla="*/ 466537 h 1418151"/>
                <a:gd name="connsiteX9" fmla="*/ 310015 w 3132959"/>
                <a:gd name="connsiteY9" fmla="*/ 57184 h 1418151"/>
                <a:gd name="connsiteX10" fmla="*/ 54834 w 3132959"/>
                <a:gd name="connsiteY10" fmla="*/ 46551 h 1418151"/>
                <a:gd name="connsiteX0" fmla="*/ 54834 w 3132959"/>
                <a:gd name="connsiteY0" fmla="*/ 46551 h 1418151"/>
                <a:gd name="connsiteX1" fmla="*/ 1670 w 3132959"/>
                <a:gd name="connsiteY1" fmla="*/ 503752 h 1418151"/>
                <a:gd name="connsiteX2" fmla="*/ 38885 w 3132959"/>
                <a:gd name="connsiteY2" fmla="*/ 897156 h 1418151"/>
                <a:gd name="connsiteX3" fmla="*/ 2176029 w 3132959"/>
                <a:gd name="connsiteY3" fmla="*/ 881207 h 1418151"/>
                <a:gd name="connsiteX4" fmla="*/ 2606647 w 3132959"/>
                <a:gd name="connsiteY4" fmla="*/ 881207 h 1418151"/>
                <a:gd name="connsiteX5" fmla="*/ 2606647 w 3132959"/>
                <a:gd name="connsiteY5" fmla="*/ 1418151 h 1418151"/>
                <a:gd name="connsiteX6" fmla="*/ 3132959 w 3132959"/>
                <a:gd name="connsiteY6" fmla="*/ 1412835 h 1418151"/>
                <a:gd name="connsiteX7" fmla="*/ 3132959 w 3132959"/>
                <a:gd name="connsiteY7" fmla="*/ 439956 h 1418151"/>
                <a:gd name="connsiteX8" fmla="*/ 299382 w 3132959"/>
                <a:gd name="connsiteY8" fmla="*/ 466537 h 1418151"/>
                <a:gd name="connsiteX9" fmla="*/ 310015 w 3132959"/>
                <a:gd name="connsiteY9" fmla="*/ 57184 h 1418151"/>
                <a:gd name="connsiteX10" fmla="*/ 54834 w 3132959"/>
                <a:gd name="connsiteY10" fmla="*/ 46551 h 1418151"/>
                <a:gd name="connsiteX0" fmla="*/ 54834 w 3132959"/>
                <a:gd name="connsiteY0" fmla="*/ 59289 h 1430889"/>
                <a:gd name="connsiteX1" fmla="*/ 1670 w 3132959"/>
                <a:gd name="connsiteY1" fmla="*/ 516490 h 1430889"/>
                <a:gd name="connsiteX2" fmla="*/ 38885 w 3132959"/>
                <a:gd name="connsiteY2" fmla="*/ 909894 h 1430889"/>
                <a:gd name="connsiteX3" fmla="*/ 2176029 w 3132959"/>
                <a:gd name="connsiteY3" fmla="*/ 893945 h 1430889"/>
                <a:gd name="connsiteX4" fmla="*/ 2606647 w 3132959"/>
                <a:gd name="connsiteY4" fmla="*/ 893945 h 1430889"/>
                <a:gd name="connsiteX5" fmla="*/ 2606647 w 3132959"/>
                <a:gd name="connsiteY5" fmla="*/ 1430889 h 1430889"/>
                <a:gd name="connsiteX6" fmla="*/ 3132959 w 3132959"/>
                <a:gd name="connsiteY6" fmla="*/ 1425573 h 1430889"/>
                <a:gd name="connsiteX7" fmla="*/ 3132959 w 3132959"/>
                <a:gd name="connsiteY7" fmla="*/ 452694 h 1430889"/>
                <a:gd name="connsiteX8" fmla="*/ 299382 w 3132959"/>
                <a:gd name="connsiteY8" fmla="*/ 479275 h 1430889"/>
                <a:gd name="connsiteX9" fmla="*/ 310015 w 3132959"/>
                <a:gd name="connsiteY9" fmla="*/ 69922 h 1430889"/>
                <a:gd name="connsiteX10" fmla="*/ 54834 w 3132959"/>
                <a:gd name="connsiteY10" fmla="*/ 59289 h 1430889"/>
                <a:gd name="connsiteX0" fmla="*/ 54834 w 3132959"/>
                <a:gd name="connsiteY0" fmla="*/ 70464 h 1442064"/>
                <a:gd name="connsiteX1" fmla="*/ 1670 w 3132959"/>
                <a:gd name="connsiteY1" fmla="*/ 527665 h 1442064"/>
                <a:gd name="connsiteX2" fmla="*/ 38885 w 3132959"/>
                <a:gd name="connsiteY2" fmla="*/ 921069 h 1442064"/>
                <a:gd name="connsiteX3" fmla="*/ 2176029 w 3132959"/>
                <a:gd name="connsiteY3" fmla="*/ 905120 h 1442064"/>
                <a:gd name="connsiteX4" fmla="*/ 2606647 w 3132959"/>
                <a:gd name="connsiteY4" fmla="*/ 905120 h 1442064"/>
                <a:gd name="connsiteX5" fmla="*/ 2606647 w 3132959"/>
                <a:gd name="connsiteY5" fmla="*/ 1442064 h 1442064"/>
                <a:gd name="connsiteX6" fmla="*/ 3132959 w 3132959"/>
                <a:gd name="connsiteY6" fmla="*/ 1436748 h 1442064"/>
                <a:gd name="connsiteX7" fmla="*/ 3132959 w 3132959"/>
                <a:gd name="connsiteY7" fmla="*/ 463869 h 1442064"/>
                <a:gd name="connsiteX8" fmla="*/ 299382 w 3132959"/>
                <a:gd name="connsiteY8" fmla="*/ 490450 h 1442064"/>
                <a:gd name="connsiteX9" fmla="*/ 310015 w 3132959"/>
                <a:gd name="connsiteY9" fmla="*/ 81097 h 1442064"/>
                <a:gd name="connsiteX10" fmla="*/ 54834 w 3132959"/>
                <a:gd name="connsiteY10" fmla="*/ 70464 h 1442064"/>
                <a:gd name="connsiteX0" fmla="*/ 37232 w 3141939"/>
                <a:gd name="connsiteY0" fmla="*/ 70464 h 1442064"/>
                <a:gd name="connsiteX1" fmla="*/ 10650 w 3141939"/>
                <a:gd name="connsiteY1" fmla="*/ 527665 h 1442064"/>
                <a:gd name="connsiteX2" fmla="*/ 47865 w 3141939"/>
                <a:gd name="connsiteY2" fmla="*/ 921069 h 1442064"/>
                <a:gd name="connsiteX3" fmla="*/ 2185009 w 3141939"/>
                <a:gd name="connsiteY3" fmla="*/ 905120 h 1442064"/>
                <a:gd name="connsiteX4" fmla="*/ 2615627 w 3141939"/>
                <a:gd name="connsiteY4" fmla="*/ 905120 h 1442064"/>
                <a:gd name="connsiteX5" fmla="*/ 2615627 w 3141939"/>
                <a:gd name="connsiteY5" fmla="*/ 1442064 h 1442064"/>
                <a:gd name="connsiteX6" fmla="*/ 3141939 w 3141939"/>
                <a:gd name="connsiteY6" fmla="*/ 1436748 h 1442064"/>
                <a:gd name="connsiteX7" fmla="*/ 3141939 w 3141939"/>
                <a:gd name="connsiteY7" fmla="*/ 463869 h 1442064"/>
                <a:gd name="connsiteX8" fmla="*/ 308362 w 3141939"/>
                <a:gd name="connsiteY8" fmla="*/ 490450 h 1442064"/>
                <a:gd name="connsiteX9" fmla="*/ 318995 w 3141939"/>
                <a:gd name="connsiteY9" fmla="*/ 81097 h 1442064"/>
                <a:gd name="connsiteX10" fmla="*/ 37232 w 3141939"/>
                <a:gd name="connsiteY10" fmla="*/ 70464 h 1442064"/>
                <a:gd name="connsiteX0" fmla="*/ 28770 w 3133477"/>
                <a:gd name="connsiteY0" fmla="*/ 70464 h 1442064"/>
                <a:gd name="connsiteX1" fmla="*/ 2188 w 3133477"/>
                <a:gd name="connsiteY1" fmla="*/ 527665 h 1442064"/>
                <a:gd name="connsiteX2" fmla="*/ 39403 w 3133477"/>
                <a:gd name="connsiteY2" fmla="*/ 921069 h 1442064"/>
                <a:gd name="connsiteX3" fmla="*/ 2176547 w 3133477"/>
                <a:gd name="connsiteY3" fmla="*/ 905120 h 1442064"/>
                <a:gd name="connsiteX4" fmla="*/ 2607165 w 3133477"/>
                <a:gd name="connsiteY4" fmla="*/ 905120 h 1442064"/>
                <a:gd name="connsiteX5" fmla="*/ 2607165 w 3133477"/>
                <a:gd name="connsiteY5" fmla="*/ 1442064 h 1442064"/>
                <a:gd name="connsiteX6" fmla="*/ 3133477 w 3133477"/>
                <a:gd name="connsiteY6" fmla="*/ 1436748 h 1442064"/>
                <a:gd name="connsiteX7" fmla="*/ 3133477 w 3133477"/>
                <a:gd name="connsiteY7" fmla="*/ 463869 h 1442064"/>
                <a:gd name="connsiteX8" fmla="*/ 299900 w 3133477"/>
                <a:gd name="connsiteY8" fmla="*/ 490450 h 1442064"/>
                <a:gd name="connsiteX9" fmla="*/ 310533 w 3133477"/>
                <a:gd name="connsiteY9" fmla="*/ 81097 h 1442064"/>
                <a:gd name="connsiteX10" fmla="*/ 28770 w 3133477"/>
                <a:gd name="connsiteY10" fmla="*/ 70464 h 1442064"/>
                <a:gd name="connsiteX0" fmla="*/ 37233 w 3141940"/>
                <a:gd name="connsiteY0" fmla="*/ 70464 h 1442064"/>
                <a:gd name="connsiteX1" fmla="*/ 10651 w 3141940"/>
                <a:gd name="connsiteY1" fmla="*/ 527665 h 1442064"/>
                <a:gd name="connsiteX2" fmla="*/ 47866 w 3141940"/>
                <a:gd name="connsiteY2" fmla="*/ 921069 h 1442064"/>
                <a:gd name="connsiteX3" fmla="*/ 2185010 w 3141940"/>
                <a:gd name="connsiteY3" fmla="*/ 905120 h 1442064"/>
                <a:gd name="connsiteX4" fmla="*/ 2615628 w 3141940"/>
                <a:gd name="connsiteY4" fmla="*/ 905120 h 1442064"/>
                <a:gd name="connsiteX5" fmla="*/ 2615628 w 3141940"/>
                <a:gd name="connsiteY5" fmla="*/ 1442064 h 1442064"/>
                <a:gd name="connsiteX6" fmla="*/ 3141940 w 3141940"/>
                <a:gd name="connsiteY6" fmla="*/ 1436748 h 1442064"/>
                <a:gd name="connsiteX7" fmla="*/ 3141940 w 3141940"/>
                <a:gd name="connsiteY7" fmla="*/ 463869 h 1442064"/>
                <a:gd name="connsiteX8" fmla="*/ 308363 w 3141940"/>
                <a:gd name="connsiteY8" fmla="*/ 490450 h 1442064"/>
                <a:gd name="connsiteX9" fmla="*/ 318996 w 3141940"/>
                <a:gd name="connsiteY9" fmla="*/ 81097 h 1442064"/>
                <a:gd name="connsiteX10" fmla="*/ 37233 w 3141940"/>
                <a:gd name="connsiteY10" fmla="*/ 70464 h 1442064"/>
                <a:gd name="connsiteX0" fmla="*/ 37233 w 3141940"/>
                <a:gd name="connsiteY0" fmla="*/ 70464 h 1442064"/>
                <a:gd name="connsiteX1" fmla="*/ 10651 w 3141940"/>
                <a:gd name="connsiteY1" fmla="*/ 527665 h 1442064"/>
                <a:gd name="connsiteX2" fmla="*/ 47866 w 3141940"/>
                <a:gd name="connsiteY2" fmla="*/ 921069 h 1442064"/>
                <a:gd name="connsiteX3" fmla="*/ 2185010 w 3141940"/>
                <a:gd name="connsiteY3" fmla="*/ 905120 h 1442064"/>
                <a:gd name="connsiteX4" fmla="*/ 2615628 w 3141940"/>
                <a:gd name="connsiteY4" fmla="*/ 905120 h 1442064"/>
                <a:gd name="connsiteX5" fmla="*/ 2615628 w 3141940"/>
                <a:gd name="connsiteY5" fmla="*/ 1442064 h 1442064"/>
                <a:gd name="connsiteX6" fmla="*/ 3141940 w 3141940"/>
                <a:gd name="connsiteY6" fmla="*/ 1436748 h 1442064"/>
                <a:gd name="connsiteX7" fmla="*/ 3141940 w 3141940"/>
                <a:gd name="connsiteY7" fmla="*/ 463869 h 1442064"/>
                <a:gd name="connsiteX8" fmla="*/ 308363 w 3141940"/>
                <a:gd name="connsiteY8" fmla="*/ 490450 h 1442064"/>
                <a:gd name="connsiteX9" fmla="*/ 318996 w 3141940"/>
                <a:gd name="connsiteY9" fmla="*/ 81097 h 1442064"/>
                <a:gd name="connsiteX10" fmla="*/ 37233 w 3141940"/>
                <a:gd name="connsiteY10" fmla="*/ 70464 h 1442064"/>
                <a:gd name="connsiteX0" fmla="*/ 37233 w 3141940"/>
                <a:gd name="connsiteY0" fmla="*/ 70464 h 1442064"/>
                <a:gd name="connsiteX1" fmla="*/ 10651 w 3141940"/>
                <a:gd name="connsiteY1" fmla="*/ 532981 h 1442064"/>
                <a:gd name="connsiteX2" fmla="*/ 47866 w 3141940"/>
                <a:gd name="connsiteY2" fmla="*/ 921069 h 1442064"/>
                <a:gd name="connsiteX3" fmla="*/ 2185010 w 3141940"/>
                <a:gd name="connsiteY3" fmla="*/ 905120 h 1442064"/>
                <a:gd name="connsiteX4" fmla="*/ 2615628 w 3141940"/>
                <a:gd name="connsiteY4" fmla="*/ 905120 h 1442064"/>
                <a:gd name="connsiteX5" fmla="*/ 2615628 w 3141940"/>
                <a:gd name="connsiteY5" fmla="*/ 1442064 h 1442064"/>
                <a:gd name="connsiteX6" fmla="*/ 3141940 w 3141940"/>
                <a:gd name="connsiteY6" fmla="*/ 1436748 h 1442064"/>
                <a:gd name="connsiteX7" fmla="*/ 3141940 w 3141940"/>
                <a:gd name="connsiteY7" fmla="*/ 463869 h 1442064"/>
                <a:gd name="connsiteX8" fmla="*/ 308363 w 3141940"/>
                <a:gd name="connsiteY8" fmla="*/ 490450 h 1442064"/>
                <a:gd name="connsiteX9" fmla="*/ 318996 w 3141940"/>
                <a:gd name="connsiteY9" fmla="*/ 81097 h 1442064"/>
                <a:gd name="connsiteX10" fmla="*/ 37233 w 3141940"/>
                <a:gd name="connsiteY10" fmla="*/ 70464 h 1442064"/>
                <a:gd name="connsiteX0" fmla="*/ 37233 w 3141940"/>
                <a:gd name="connsiteY0" fmla="*/ 70464 h 1442064"/>
                <a:gd name="connsiteX1" fmla="*/ 10651 w 3141940"/>
                <a:gd name="connsiteY1" fmla="*/ 532981 h 1442064"/>
                <a:gd name="connsiteX2" fmla="*/ 47866 w 3141940"/>
                <a:gd name="connsiteY2" fmla="*/ 921069 h 1442064"/>
                <a:gd name="connsiteX3" fmla="*/ 2185010 w 3141940"/>
                <a:gd name="connsiteY3" fmla="*/ 905120 h 1442064"/>
                <a:gd name="connsiteX4" fmla="*/ 2615628 w 3141940"/>
                <a:gd name="connsiteY4" fmla="*/ 905120 h 1442064"/>
                <a:gd name="connsiteX5" fmla="*/ 2615628 w 3141940"/>
                <a:gd name="connsiteY5" fmla="*/ 1442064 h 1442064"/>
                <a:gd name="connsiteX6" fmla="*/ 3141940 w 3141940"/>
                <a:gd name="connsiteY6" fmla="*/ 1436748 h 1442064"/>
                <a:gd name="connsiteX7" fmla="*/ 3141940 w 3141940"/>
                <a:gd name="connsiteY7" fmla="*/ 463869 h 1442064"/>
                <a:gd name="connsiteX8" fmla="*/ 308363 w 3141940"/>
                <a:gd name="connsiteY8" fmla="*/ 490450 h 1442064"/>
                <a:gd name="connsiteX9" fmla="*/ 318996 w 3141940"/>
                <a:gd name="connsiteY9" fmla="*/ 81097 h 1442064"/>
                <a:gd name="connsiteX10" fmla="*/ 37233 w 3141940"/>
                <a:gd name="connsiteY10" fmla="*/ 70464 h 1442064"/>
                <a:gd name="connsiteX0" fmla="*/ 43380 w 3148087"/>
                <a:gd name="connsiteY0" fmla="*/ 70464 h 1442064"/>
                <a:gd name="connsiteX1" fmla="*/ 16798 w 3148087"/>
                <a:gd name="connsiteY1" fmla="*/ 532981 h 1442064"/>
                <a:gd name="connsiteX2" fmla="*/ 54013 w 3148087"/>
                <a:gd name="connsiteY2" fmla="*/ 921069 h 1442064"/>
                <a:gd name="connsiteX3" fmla="*/ 2191157 w 3148087"/>
                <a:gd name="connsiteY3" fmla="*/ 905120 h 1442064"/>
                <a:gd name="connsiteX4" fmla="*/ 2621775 w 3148087"/>
                <a:gd name="connsiteY4" fmla="*/ 905120 h 1442064"/>
                <a:gd name="connsiteX5" fmla="*/ 2621775 w 3148087"/>
                <a:gd name="connsiteY5" fmla="*/ 1442064 h 1442064"/>
                <a:gd name="connsiteX6" fmla="*/ 3148087 w 3148087"/>
                <a:gd name="connsiteY6" fmla="*/ 1436748 h 1442064"/>
                <a:gd name="connsiteX7" fmla="*/ 3148087 w 3148087"/>
                <a:gd name="connsiteY7" fmla="*/ 463869 h 1442064"/>
                <a:gd name="connsiteX8" fmla="*/ 314510 w 3148087"/>
                <a:gd name="connsiteY8" fmla="*/ 490450 h 1442064"/>
                <a:gd name="connsiteX9" fmla="*/ 325143 w 3148087"/>
                <a:gd name="connsiteY9" fmla="*/ 81097 h 1442064"/>
                <a:gd name="connsiteX10" fmla="*/ 43380 w 3148087"/>
                <a:gd name="connsiteY10" fmla="*/ 70464 h 1442064"/>
                <a:gd name="connsiteX0" fmla="*/ 28816 w 3133523"/>
                <a:gd name="connsiteY0" fmla="*/ 70464 h 1442064"/>
                <a:gd name="connsiteX1" fmla="*/ 2234 w 3133523"/>
                <a:gd name="connsiteY1" fmla="*/ 532981 h 1442064"/>
                <a:gd name="connsiteX2" fmla="*/ 39449 w 3133523"/>
                <a:gd name="connsiteY2" fmla="*/ 921069 h 1442064"/>
                <a:gd name="connsiteX3" fmla="*/ 2176593 w 3133523"/>
                <a:gd name="connsiteY3" fmla="*/ 905120 h 1442064"/>
                <a:gd name="connsiteX4" fmla="*/ 2607211 w 3133523"/>
                <a:gd name="connsiteY4" fmla="*/ 905120 h 1442064"/>
                <a:gd name="connsiteX5" fmla="*/ 2607211 w 3133523"/>
                <a:gd name="connsiteY5" fmla="*/ 1442064 h 1442064"/>
                <a:gd name="connsiteX6" fmla="*/ 3133523 w 3133523"/>
                <a:gd name="connsiteY6" fmla="*/ 1436748 h 1442064"/>
                <a:gd name="connsiteX7" fmla="*/ 3133523 w 3133523"/>
                <a:gd name="connsiteY7" fmla="*/ 463869 h 1442064"/>
                <a:gd name="connsiteX8" fmla="*/ 299946 w 3133523"/>
                <a:gd name="connsiteY8" fmla="*/ 490450 h 1442064"/>
                <a:gd name="connsiteX9" fmla="*/ 310579 w 3133523"/>
                <a:gd name="connsiteY9" fmla="*/ 81097 h 1442064"/>
                <a:gd name="connsiteX10" fmla="*/ 28816 w 3133523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45974 w 3140048"/>
                <a:gd name="connsiteY2" fmla="*/ 921069 h 1442064"/>
                <a:gd name="connsiteX3" fmla="*/ 2183118 w 3140048"/>
                <a:gd name="connsiteY3" fmla="*/ 90512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56607 w 3140048"/>
                <a:gd name="connsiteY2" fmla="*/ 952967 h 1442064"/>
                <a:gd name="connsiteX3" fmla="*/ 2183118 w 3140048"/>
                <a:gd name="connsiteY3" fmla="*/ 90512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56607 w 3140048"/>
                <a:gd name="connsiteY2" fmla="*/ 952967 h 1442064"/>
                <a:gd name="connsiteX3" fmla="*/ 2183118 w 3140048"/>
                <a:gd name="connsiteY3" fmla="*/ 90512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56607 w 3140048"/>
                <a:gd name="connsiteY2" fmla="*/ 952967 h 1442064"/>
                <a:gd name="connsiteX3" fmla="*/ 2183118 w 3140048"/>
                <a:gd name="connsiteY3" fmla="*/ 90512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56607 w 3140048"/>
                <a:gd name="connsiteY2" fmla="*/ 952967 h 1442064"/>
                <a:gd name="connsiteX3" fmla="*/ 2028946 w 3140048"/>
                <a:gd name="connsiteY3" fmla="*/ 883855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56607 w 3140048"/>
                <a:gd name="connsiteY2" fmla="*/ 952967 h 1442064"/>
                <a:gd name="connsiteX3" fmla="*/ 1359095 w 3140048"/>
                <a:gd name="connsiteY3" fmla="*/ 99018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35342 w 3140048"/>
                <a:gd name="connsiteY2" fmla="*/ 931702 h 1442064"/>
                <a:gd name="connsiteX3" fmla="*/ 1359095 w 3140048"/>
                <a:gd name="connsiteY3" fmla="*/ 99018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35341 w 3140048"/>
                <a:gd name="connsiteY0" fmla="*/ 70464 h 1442064"/>
                <a:gd name="connsiteX1" fmla="*/ 8759 w 3140048"/>
                <a:gd name="connsiteY1" fmla="*/ 532981 h 1442064"/>
                <a:gd name="connsiteX2" fmla="*/ 35342 w 3140048"/>
                <a:gd name="connsiteY2" fmla="*/ 931702 h 1442064"/>
                <a:gd name="connsiteX3" fmla="*/ 1359095 w 3140048"/>
                <a:gd name="connsiteY3" fmla="*/ 990180 h 1442064"/>
                <a:gd name="connsiteX4" fmla="*/ 2613736 w 3140048"/>
                <a:gd name="connsiteY4" fmla="*/ 905120 h 1442064"/>
                <a:gd name="connsiteX5" fmla="*/ 2613736 w 3140048"/>
                <a:gd name="connsiteY5" fmla="*/ 1442064 h 1442064"/>
                <a:gd name="connsiteX6" fmla="*/ 3140048 w 3140048"/>
                <a:gd name="connsiteY6" fmla="*/ 1436748 h 1442064"/>
                <a:gd name="connsiteX7" fmla="*/ 3140048 w 3140048"/>
                <a:gd name="connsiteY7" fmla="*/ 463869 h 1442064"/>
                <a:gd name="connsiteX8" fmla="*/ 306471 w 3140048"/>
                <a:gd name="connsiteY8" fmla="*/ 490450 h 1442064"/>
                <a:gd name="connsiteX9" fmla="*/ 317104 w 3140048"/>
                <a:gd name="connsiteY9" fmla="*/ 81097 h 1442064"/>
                <a:gd name="connsiteX10" fmla="*/ 35341 w 3140048"/>
                <a:gd name="connsiteY10" fmla="*/ 70464 h 1442064"/>
                <a:gd name="connsiteX0" fmla="*/ 27805 w 3132512"/>
                <a:gd name="connsiteY0" fmla="*/ 70464 h 1442064"/>
                <a:gd name="connsiteX1" fmla="*/ 22488 w 3132512"/>
                <a:gd name="connsiteY1" fmla="*/ 490451 h 1442064"/>
                <a:gd name="connsiteX2" fmla="*/ 27806 w 3132512"/>
                <a:gd name="connsiteY2" fmla="*/ 931702 h 1442064"/>
                <a:gd name="connsiteX3" fmla="*/ 1351559 w 3132512"/>
                <a:gd name="connsiteY3" fmla="*/ 990180 h 1442064"/>
                <a:gd name="connsiteX4" fmla="*/ 2606200 w 3132512"/>
                <a:gd name="connsiteY4" fmla="*/ 905120 h 1442064"/>
                <a:gd name="connsiteX5" fmla="*/ 2606200 w 3132512"/>
                <a:gd name="connsiteY5" fmla="*/ 1442064 h 1442064"/>
                <a:gd name="connsiteX6" fmla="*/ 3132512 w 3132512"/>
                <a:gd name="connsiteY6" fmla="*/ 1436748 h 1442064"/>
                <a:gd name="connsiteX7" fmla="*/ 3132512 w 3132512"/>
                <a:gd name="connsiteY7" fmla="*/ 463869 h 1442064"/>
                <a:gd name="connsiteX8" fmla="*/ 298935 w 3132512"/>
                <a:gd name="connsiteY8" fmla="*/ 490450 h 1442064"/>
                <a:gd name="connsiteX9" fmla="*/ 309568 w 3132512"/>
                <a:gd name="connsiteY9" fmla="*/ 81097 h 1442064"/>
                <a:gd name="connsiteX10" fmla="*/ 27805 w 3132512"/>
                <a:gd name="connsiteY10" fmla="*/ 70464 h 1442064"/>
                <a:gd name="connsiteX0" fmla="*/ 58624 w 3163331"/>
                <a:gd name="connsiteY0" fmla="*/ 70464 h 1442064"/>
                <a:gd name="connsiteX1" fmla="*/ 145 w 3163331"/>
                <a:gd name="connsiteY1" fmla="*/ 501083 h 1442064"/>
                <a:gd name="connsiteX2" fmla="*/ 58625 w 3163331"/>
                <a:gd name="connsiteY2" fmla="*/ 931702 h 1442064"/>
                <a:gd name="connsiteX3" fmla="*/ 1382378 w 3163331"/>
                <a:gd name="connsiteY3" fmla="*/ 990180 h 1442064"/>
                <a:gd name="connsiteX4" fmla="*/ 2637019 w 3163331"/>
                <a:gd name="connsiteY4" fmla="*/ 905120 h 1442064"/>
                <a:gd name="connsiteX5" fmla="*/ 2637019 w 3163331"/>
                <a:gd name="connsiteY5" fmla="*/ 1442064 h 1442064"/>
                <a:gd name="connsiteX6" fmla="*/ 3163331 w 3163331"/>
                <a:gd name="connsiteY6" fmla="*/ 1436748 h 1442064"/>
                <a:gd name="connsiteX7" fmla="*/ 3163331 w 3163331"/>
                <a:gd name="connsiteY7" fmla="*/ 463869 h 1442064"/>
                <a:gd name="connsiteX8" fmla="*/ 329754 w 3163331"/>
                <a:gd name="connsiteY8" fmla="*/ 490450 h 1442064"/>
                <a:gd name="connsiteX9" fmla="*/ 340387 w 3163331"/>
                <a:gd name="connsiteY9" fmla="*/ 81097 h 1442064"/>
                <a:gd name="connsiteX10" fmla="*/ 58624 w 3163331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7019 w 3208223"/>
                <a:gd name="connsiteY4" fmla="*/ 905120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7019 w 3208223"/>
                <a:gd name="connsiteY4" fmla="*/ 905120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1702 w 3208223"/>
                <a:gd name="connsiteY4" fmla="*/ 990181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1702 w 3208223"/>
                <a:gd name="connsiteY4" fmla="*/ 990181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1702 w 3208223"/>
                <a:gd name="connsiteY4" fmla="*/ 990181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42064"/>
                <a:gd name="connsiteX1" fmla="*/ 145 w 3208223"/>
                <a:gd name="connsiteY1" fmla="*/ 501083 h 1442064"/>
                <a:gd name="connsiteX2" fmla="*/ 58625 w 3208223"/>
                <a:gd name="connsiteY2" fmla="*/ 931702 h 1442064"/>
                <a:gd name="connsiteX3" fmla="*/ 1382378 w 3208223"/>
                <a:gd name="connsiteY3" fmla="*/ 990180 h 1442064"/>
                <a:gd name="connsiteX4" fmla="*/ 2631702 w 3208223"/>
                <a:gd name="connsiteY4" fmla="*/ 990181 h 1442064"/>
                <a:gd name="connsiteX5" fmla="*/ 2637019 w 3208223"/>
                <a:gd name="connsiteY5" fmla="*/ 1442064 h 1442064"/>
                <a:gd name="connsiteX6" fmla="*/ 3163331 w 3208223"/>
                <a:gd name="connsiteY6" fmla="*/ 1436748 h 1442064"/>
                <a:gd name="connsiteX7" fmla="*/ 3163331 w 3208223"/>
                <a:gd name="connsiteY7" fmla="*/ 463869 h 1442064"/>
                <a:gd name="connsiteX8" fmla="*/ 329754 w 3208223"/>
                <a:gd name="connsiteY8" fmla="*/ 490450 h 1442064"/>
                <a:gd name="connsiteX9" fmla="*/ 340387 w 3208223"/>
                <a:gd name="connsiteY9" fmla="*/ 81097 h 1442064"/>
                <a:gd name="connsiteX10" fmla="*/ 58624 w 3208223"/>
                <a:gd name="connsiteY10" fmla="*/ 70464 h 1442064"/>
                <a:gd name="connsiteX0" fmla="*/ 58624 w 3208223"/>
                <a:gd name="connsiteY0" fmla="*/ 70464 h 1494655"/>
                <a:gd name="connsiteX1" fmla="*/ 145 w 3208223"/>
                <a:gd name="connsiteY1" fmla="*/ 501083 h 1494655"/>
                <a:gd name="connsiteX2" fmla="*/ 58625 w 3208223"/>
                <a:gd name="connsiteY2" fmla="*/ 931702 h 1494655"/>
                <a:gd name="connsiteX3" fmla="*/ 1382378 w 3208223"/>
                <a:gd name="connsiteY3" fmla="*/ 990180 h 1494655"/>
                <a:gd name="connsiteX4" fmla="*/ 2631702 w 3208223"/>
                <a:gd name="connsiteY4" fmla="*/ 990181 h 1494655"/>
                <a:gd name="connsiteX5" fmla="*/ 2637019 w 3208223"/>
                <a:gd name="connsiteY5" fmla="*/ 1442064 h 1494655"/>
                <a:gd name="connsiteX6" fmla="*/ 3163331 w 3208223"/>
                <a:gd name="connsiteY6" fmla="*/ 1436748 h 1494655"/>
                <a:gd name="connsiteX7" fmla="*/ 3163331 w 3208223"/>
                <a:gd name="connsiteY7" fmla="*/ 463869 h 1494655"/>
                <a:gd name="connsiteX8" fmla="*/ 329754 w 3208223"/>
                <a:gd name="connsiteY8" fmla="*/ 490450 h 1494655"/>
                <a:gd name="connsiteX9" fmla="*/ 340387 w 3208223"/>
                <a:gd name="connsiteY9" fmla="*/ 81097 h 1494655"/>
                <a:gd name="connsiteX10" fmla="*/ 58624 w 3208223"/>
                <a:gd name="connsiteY10" fmla="*/ 70464 h 1494655"/>
                <a:gd name="connsiteX0" fmla="*/ 58624 w 3249343"/>
                <a:gd name="connsiteY0" fmla="*/ 70464 h 1494655"/>
                <a:gd name="connsiteX1" fmla="*/ 145 w 3249343"/>
                <a:gd name="connsiteY1" fmla="*/ 501083 h 1494655"/>
                <a:gd name="connsiteX2" fmla="*/ 58625 w 3249343"/>
                <a:gd name="connsiteY2" fmla="*/ 931702 h 1494655"/>
                <a:gd name="connsiteX3" fmla="*/ 1382378 w 3249343"/>
                <a:gd name="connsiteY3" fmla="*/ 990180 h 1494655"/>
                <a:gd name="connsiteX4" fmla="*/ 2631702 w 3249343"/>
                <a:gd name="connsiteY4" fmla="*/ 990181 h 1494655"/>
                <a:gd name="connsiteX5" fmla="*/ 2637019 w 3249343"/>
                <a:gd name="connsiteY5" fmla="*/ 1442064 h 1494655"/>
                <a:gd name="connsiteX6" fmla="*/ 3163331 w 3249343"/>
                <a:gd name="connsiteY6" fmla="*/ 1436748 h 1494655"/>
                <a:gd name="connsiteX7" fmla="*/ 3163331 w 3249343"/>
                <a:gd name="connsiteY7" fmla="*/ 463869 h 1494655"/>
                <a:gd name="connsiteX8" fmla="*/ 329754 w 3249343"/>
                <a:gd name="connsiteY8" fmla="*/ 490450 h 1494655"/>
                <a:gd name="connsiteX9" fmla="*/ 340387 w 3249343"/>
                <a:gd name="connsiteY9" fmla="*/ 81097 h 1494655"/>
                <a:gd name="connsiteX10" fmla="*/ 58624 w 3249343"/>
                <a:gd name="connsiteY10" fmla="*/ 70464 h 1494655"/>
                <a:gd name="connsiteX0" fmla="*/ 58624 w 3249343"/>
                <a:gd name="connsiteY0" fmla="*/ 70464 h 1535103"/>
                <a:gd name="connsiteX1" fmla="*/ 145 w 3249343"/>
                <a:gd name="connsiteY1" fmla="*/ 501083 h 1535103"/>
                <a:gd name="connsiteX2" fmla="*/ 58625 w 3249343"/>
                <a:gd name="connsiteY2" fmla="*/ 931702 h 1535103"/>
                <a:gd name="connsiteX3" fmla="*/ 1382378 w 3249343"/>
                <a:gd name="connsiteY3" fmla="*/ 990180 h 1535103"/>
                <a:gd name="connsiteX4" fmla="*/ 2631702 w 3249343"/>
                <a:gd name="connsiteY4" fmla="*/ 990181 h 1535103"/>
                <a:gd name="connsiteX5" fmla="*/ 2637019 w 3249343"/>
                <a:gd name="connsiteY5" fmla="*/ 1442064 h 1535103"/>
                <a:gd name="connsiteX6" fmla="*/ 3163331 w 3249343"/>
                <a:gd name="connsiteY6" fmla="*/ 1436748 h 1535103"/>
                <a:gd name="connsiteX7" fmla="*/ 3163331 w 3249343"/>
                <a:gd name="connsiteY7" fmla="*/ 463869 h 1535103"/>
                <a:gd name="connsiteX8" fmla="*/ 329754 w 3249343"/>
                <a:gd name="connsiteY8" fmla="*/ 490450 h 1535103"/>
                <a:gd name="connsiteX9" fmla="*/ 340387 w 3249343"/>
                <a:gd name="connsiteY9" fmla="*/ 81097 h 1535103"/>
                <a:gd name="connsiteX10" fmla="*/ 58624 w 3249343"/>
                <a:gd name="connsiteY10" fmla="*/ 70464 h 1535103"/>
                <a:gd name="connsiteX0" fmla="*/ 58624 w 3230898"/>
                <a:gd name="connsiteY0" fmla="*/ 70464 h 1535103"/>
                <a:gd name="connsiteX1" fmla="*/ 145 w 3230898"/>
                <a:gd name="connsiteY1" fmla="*/ 501083 h 1535103"/>
                <a:gd name="connsiteX2" fmla="*/ 58625 w 3230898"/>
                <a:gd name="connsiteY2" fmla="*/ 931702 h 1535103"/>
                <a:gd name="connsiteX3" fmla="*/ 1382378 w 3230898"/>
                <a:gd name="connsiteY3" fmla="*/ 990180 h 1535103"/>
                <a:gd name="connsiteX4" fmla="*/ 2631702 w 3230898"/>
                <a:gd name="connsiteY4" fmla="*/ 990181 h 1535103"/>
                <a:gd name="connsiteX5" fmla="*/ 2637019 w 3230898"/>
                <a:gd name="connsiteY5" fmla="*/ 1442064 h 1535103"/>
                <a:gd name="connsiteX6" fmla="*/ 3163331 w 3230898"/>
                <a:gd name="connsiteY6" fmla="*/ 1436748 h 1535103"/>
                <a:gd name="connsiteX7" fmla="*/ 3115484 w 3230898"/>
                <a:gd name="connsiteY7" fmla="*/ 538297 h 1535103"/>
                <a:gd name="connsiteX8" fmla="*/ 329754 w 3230898"/>
                <a:gd name="connsiteY8" fmla="*/ 490450 h 1535103"/>
                <a:gd name="connsiteX9" fmla="*/ 340387 w 3230898"/>
                <a:gd name="connsiteY9" fmla="*/ 81097 h 1535103"/>
                <a:gd name="connsiteX10" fmla="*/ 58624 w 3230898"/>
                <a:gd name="connsiteY10" fmla="*/ 70464 h 1535103"/>
                <a:gd name="connsiteX0" fmla="*/ 58624 w 3236826"/>
                <a:gd name="connsiteY0" fmla="*/ 70464 h 1535103"/>
                <a:gd name="connsiteX1" fmla="*/ 145 w 3236826"/>
                <a:gd name="connsiteY1" fmla="*/ 501083 h 1535103"/>
                <a:gd name="connsiteX2" fmla="*/ 58625 w 3236826"/>
                <a:gd name="connsiteY2" fmla="*/ 931702 h 1535103"/>
                <a:gd name="connsiteX3" fmla="*/ 1382378 w 3236826"/>
                <a:gd name="connsiteY3" fmla="*/ 990180 h 1535103"/>
                <a:gd name="connsiteX4" fmla="*/ 2631702 w 3236826"/>
                <a:gd name="connsiteY4" fmla="*/ 990181 h 1535103"/>
                <a:gd name="connsiteX5" fmla="*/ 2637019 w 3236826"/>
                <a:gd name="connsiteY5" fmla="*/ 1442064 h 1535103"/>
                <a:gd name="connsiteX6" fmla="*/ 3163331 w 3236826"/>
                <a:gd name="connsiteY6" fmla="*/ 1436748 h 1535103"/>
                <a:gd name="connsiteX7" fmla="*/ 3115484 w 3236826"/>
                <a:gd name="connsiteY7" fmla="*/ 538297 h 1535103"/>
                <a:gd name="connsiteX8" fmla="*/ 329754 w 3236826"/>
                <a:gd name="connsiteY8" fmla="*/ 490450 h 1535103"/>
                <a:gd name="connsiteX9" fmla="*/ 340387 w 3236826"/>
                <a:gd name="connsiteY9" fmla="*/ 81097 h 1535103"/>
                <a:gd name="connsiteX10" fmla="*/ 58624 w 3236826"/>
                <a:gd name="connsiteY10" fmla="*/ 70464 h 1535103"/>
                <a:gd name="connsiteX0" fmla="*/ 58624 w 3236826"/>
                <a:gd name="connsiteY0" fmla="*/ 70464 h 1535103"/>
                <a:gd name="connsiteX1" fmla="*/ 145 w 3236826"/>
                <a:gd name="connsiteY1" fmla="*/ 501083 h 1535103"/>
                <a:gd name="connsiteX2" fmla="*/ 58625 w 3236826"/>
                <a:gd name="connsiteY2" fmla="*/ 931702 h 1535103"/>
                <a:gd name="connsiteX3" fmla="*/ 1382378 w 3236826"/>
                <a:gd name="connsiteY3" fmla="*/ 990180 h 1535103"/>
                <a:gd name="connsiteX4" fmla="*/ 2631702 w 3236826"/>
                <a:gd name="connsiteY4" fmla="*/ 990181 h 1535103"/>
                <a:gd name="connsiteX5" fmla="*/ 2637019 w 3236826"/>
                <a:gd name="connsiteY5" fmla="*/ 1442064 h 1535103"/>
                <a:gd name="connsiteX6" fmla="*/ 3163331 w 3236826"/>
                <a:gd name="connsiteY6" fmla="*/ 1436748 h 1535103"/>
                <a:gd name="connsiteX7" fmla="*/ 3115484 w 3236826"/>
                <a:gd name="connsiteY7" fmla="*/ 538297 h 1535103"/>
                <a:gd name="connsiteX8" fmla="*/ 329754 w 3236826"/>
                <a:gd name="connsiteY8" fmla="*/ 490450 h 1535103"/>
                <a:gd name="connsiteX9" fmla="*/ 340387 w 3236826"/>
                <a:gd name="connsiteY9" fmla="*/ 81097 h 1535103"/>
                <a:gd name="connsiteX10" fmla="*/ 58624 w 3236826"/>
                <a:gd name="connsiteY10" fmla="*/ 70464 h 1535103"/>
                <a:gd name="connsiteX0" fmla="*/ 58624 w 3236826"/>
                <a:gd name="connsiteY0" fmla="*/ 70464 h 1535103"/>
                <a:gd name="connsiteX1" fmla="*/ 145 w 3236826"/>
                <a:gd name="connsiteY1" fmla="*/ 501083 h 1535103"/>
                <a:gd name="connsiteX2" fmla="*/ 58625 w 3236826"/>
                <a:gd name="connsiteY2" fmla="*/ 931702 h 1535103"/>
                <a:gd name="connsiteX3" fmla="*/ 1382378 w 3236826"/>
                <a:gd name="connsiteY3" fmla="*/ 990180 h 1535103"/>
                <a:gd name="connsiteX4" fmla="*/ 2631702 w 3236826"/>
                <a:gd name="connsiteY4" fmla="*/ 990181 h 1535103"/>
                <a:gd name="connsiteX5" fmla="*/ 2637019 w 3236826"/>
                <a:gd name="connsiteY5" fmla="*/ 1442064 h 1535103"/>
                <a:gd name="connsiteX6" fmla="*/ 3163331 w 3236826"/>
                <a:gd name="connsiteY6" fmla="*/ 1436748 h 1535103"/>
                <a:gd name="connsiteX7" fmla="*/ 3115484 w 3236826"/>
                <a:gd name="connsiteY7" fmla="*/ 538297 h 1535103"/>
                <a:gd name="connsiteX8" fmla="*/ 377601 w 3236826"/>
                <a:gd name="connsiteY8" fmla="*/ 437287 h 1535103"/>
                <a:gd name="connsiteX9" fmla="*/ 340387 w 3236826"/>
                <a:gd name="connsiteY9" fmla="*/ 81097 h 1535103"/>
                <a:gd name="connsiteX10" fmla="*/ 58624 w 3236826"/>
                <a:gd name="connsiteY10" fmla="*/ 70464 h 1535103"/>
                <a:gd name="connsiteX0" fmla="*/ 64671 w 3242873"/>
                <a:gd name="connsiteY0" fmla="*/ 70464 h 1535103"/>
                <a:gd name="connsiteX1" fmla="*/ 6192 w 3242873"/>
                <a:gd name="connsiteY1" fmla="*/ 501083 h 1535103"/>
                <a:gd name="connsiteX2" fmla="*/ 64672 w 3242873"/>
                <a:gd name="connsiteY2" fmla="*/ 931702 h 1535103"/>
                <a:gd name="connsiteX3" fmla="*/ 1388425 w 3242873"/>
                <a:gd name="connsiteY3" fmla="*/ 990180 h 1535103"/>
                <a:gd name="connsiteX4" fmla="*/ 2637749 w 3242873"/>
                <a:gd name="connsiteY4" fmla="*/ 990181 h 1535103"/>
                <a:gd name="connsiteX5" fmla="*/ 2643066 w 3242873"/>
                <a:gd name="connsiteY5" fmla="*/ 1442064 h 1535103"/>
                <a:gd name="connsiteX6" fmla="*/ 3169378 w 3242873"/>
                <a:gd name="connsiteY6" fmla="*/ 1436748 h 1535103"/>
                <a:gd name="connsiteX7" fmla="*/ 3121531 w 3242873"/>
                <a:gd name="connsiteY7" fmla="*/ 538297 h 1535103"/>
                <a:gd name="connsiteX8" fmla="*/ 383648 w 3242873"/>
                <a:gd name="connsiteY8" fmla="*/ 437287 h 1535103"/>
                <a:gd name="connsiteX9" fmla="*/ 346434 w 3242873"/>
                <a:gd name="connsiteY9" fmla="*/ 81097 h 1535103"/>
                <a:gd name="connsiteX10" fmla="*/ 64671 w 3242873"/>
                <a:gd name="connsiteY10" fmla="*/ 70464 h 1535103"/>
                <a:gd name="connsiteX0" fmla="*/ 64671 w 3242873"/>
                <a:gd name="connsiteY0" fmla="*/ 90487 h 1555126"/>
                <a:gd name="connsiteX1" fmla="*/ 6192 w 3242873"/>
                <a:gd name="connsiteY1" fmla="*/ 521106 h 1555126"/>
                <a:gd name="connsiteX2" fmla="*/ 64672 w 3242873"/>
                <a:gd name="connsiteY2" fmla="*/ 951725 h 1555126"/>
                <a:gd name="connsiteX3" fmla="*/ 1388425 w 3242873"/>
                <a:gd name="connsiteY3" fmla="*/ 1010203 h 1555126"/>
                <a:gd name="connsiteX4" fmla="*/ 2637749 w 3242873"/>
                <a:gd name="connsiteY4" fmla="*/ 1010204 h 1555126"/>
                <a:gd name="connsiteX5" fmla="*/ 2643066 w 3242873"/>
                <a:gd name="connsiteY5" fmla="*/ 1462087 h 1555126"/>
                <a:gd name="connsiteX6" fmla="*/ 3169378 w 3242873"/>
                <a:gd name="connsiteY6" fmla="*/ 1456771 h 1555126"/>
                <a:gd name="connsiteX7" fmla="*/ 3121531 w 3242873"/>
                <a:gd name="connsiteY7" fmla="*/ 558320 h 1555126"/>
                <a:gd name="connsiteX8" fmla="*/ 383648 w 3242873"/>
                <a:gd name="connsiteY8" fmla="*/ 457310 h 1555126"/>
                <a:gd name="connsiteX9" fmla="*/ 381269 w 3242873"/>
                <a:gd name="connsiteY9" fmla="*/ 66286 h 1555126"/>
                <a:gd name="connsiteX10" fmla="*/ 64671 w 3242873"/>
                <a:gd name="connsiteY10" fmla="*/ 90487 h 1555126"/>
                <a:gd name="connsiteX0" fmla="*/ 64671 w 3242873"/>
                <a:gd name="connsiteY0" fmla="*/ 90487 h 1555126"/>
                <a:gd name="connsiteX1" fmla="*/ 6192 w 3242873"/>
                <a:gd name="connsiteY1" fmla="*/ 521106 h 1555126"/>
                <a:gd name="connsiteX2" fmla="*/ 64672 w 3242873"/>
                <a:gd name="connsiteY2" fmla="*/ 951725 h 1555126"/>
                <a:gd name="connsiteX3" fmla="*/ 1388425 w 3242873"/>
                <a:gd name="connsiteY3" fmla="*/ 1010203 h 1555126"/>
                <a:gd name="connsiteX4" fmla="*/ 2637749 w 3242873"/>
                <a:gd name="connsiteY4" fmla="*/ 1010204 h 1555126"/>
                <a:gd name="connsiteX5" fmla="*/ 2643066 w 3242873"/>
                <a:gd name="connsiteY5" fmla="*/ 1462087 h 1555126"/>
                <a:gd name="connsiteX6" fmla="*/ 3169378 w 3242873"/>
                <a:gd name="connsiteY6" fmla="*/ 1456771 h 1555126"/>
                <a:gd name="connsiteX7" fmla="*/ 3121531 w 3242873"/>
                <a:gd name="connsiteY7" fmla="*/ 558320 h 1555126"/>
                <a:gd name="connsiteX8" fmla="*/ 427190 w 3242873"/>
                <a:gd name="connsiteY8" fmla="*/ 500853 h 1555126"/>
                <a:gd name="connsiteX9" fmla="*/ 381269 w 3242873"/>
                <a:gd name="connsiteY9" fmla="*/ 66286 h 1555126"/>
                <a:gd name="connsiteX10" fmla="*/ 64671 w 3242873"/>
                <a:gd name="connsiteY10" fmla="*/ 90487 h 1555126"/>
                <a:gd name="connsiteX0" fmla="*/ 55731 w 3251350"/>
                <a:gd name="connsiteY0" fmla="*/ 70464 h 1569937"/>
                <a:gd name="connsiteX1" fmla="*/ 14669 w 3251350"/>
                <a:gd name="connsiteY1" fmla="*/ 535917 h 1569937"/>
                <a:gd name="connsiteX2" fmla="*/ 73149 w 3251350"/>
                <a:gd name="connsiteY2" fmla="*/ 966536 h 1569937"/>
                <a:gd name="connsiteX3" fmla="*/ 1396902 w 3251350"/>
                <a:gd name="connsiteY3" fmla="*/ 1025014 h 1569937"/>
                <a:gd name="connsiteX4" fmla="*/ 2646226 w 3251350"/>
                <a:gd name="connsiteY4" fmla="*/ 1025015 h 1569937"/>
                <a:gd name="connsiteX5" fmla="*/ 2651543 w 3251350"/>
                <a:gd name="connsiteY5" fmla="*/ 1476898 h 1569937"/>
                <a:gd name="connsiteX6" fmla="*/ 3177855 w 3251350"/>
                <a:gd name="connsiteY6" fmla="*/ 1471582 h 1569937"/>
                <a:gd name="connsiteX7" fmla="*/ 3130008 w 3251350"/>
                <a:gd name="connsiteY7" fmla="*/ 573131 h 1569937"/>
                <a:gd name="connsiteX8" fmla="*/ 435667 w 3251350"/>
                <a:gd name="connsiteY8" fmla="*/ 515664 h 1569937"/>
                <a:gd name="connsiteX9" fmla="*/ 389746 w 3251350"/>
                <a:gd name="connsiteY9" fmla="*/ 81097 h 1569937"/>
                <a:gd name="connsiteX10" fmla="*/ 55731 w 3251350"/>
                <a:gd name="connsiteY10" fmla="*/ 70464 h 1569937"/>
                <a:gd name="connsiteX0" fmla="*/ 37336 w 3232955"/>
                <a:gd name="connsiteY0" fmla="*/ 70464 h 1569937"/>
                <a:gd name="connsiteX1" fmla="*/ 57234 w 3232955"/>
                <a:gd name="connsiteY1" fmla="*/ 544625 h 1569937"/>
                <a:gd name="connsiteX2" fmla="*/ 54754 w 3232955"/>
                <a:gd name="connsiteY2" fmla="*/ 966536 h 1569937"/>
                <a:gd name="connsiteX3" fmla="*/ 1378507 w 3232955"/>
                <a:gd name="connsiteY3" fmla="*/ 1025014 h 1569937"/>
                <a:gd name="connsiteX4" fmla="*/ 2627831 w 3232955"/>
                <a:gd name="connsiteY4" fmla="*/ 1025015 h 1569937"/>
                <a:gd name="connsiteX5" fmla="*/ 2633148 w 3232955"/>
                <a:gd name="connsiteY5" fmla="*/ 1476898 h 1569937"/>
                <a:gd name="connsiteX6" fmla="*/ 3159460 w 3232955"/>
                <a:gd name="connsiteY6" fmla="*/ 1471582 h 1569937"/>
                <a:gd name="connsiteX7" fmla="*/ 3111613 w 3232955"/>
                <a:gd name="connsiteY7" fmla="*/ 573131 h 1569937"/>
                <a:gd name="connsiteX8" fmla="*/ 417272 w 3232955"/>
                <a:gd name="connsiteY8" fmla="*/ 515664 h 1569937"/>
                <a:gd name="connsiteX9" fmla="*/ 371351 w 3232955"/>
                <a:gd name="connsiteY9" fmla="*/ 81097 h 1569937"/>
                <a:gd name="connsiteX10" fmla="*/ 37336 w 3232955"/>
                <a:gd name="connsiteY10" fmla="*/ 70464 h 1569937"/>
                <a:gd name="connsiteX0" fmla="*/ 46056 w 3206841"/>
                <a:gd name="connsiteY0" fmla="*/ 48650 h 1600374"/>
                <a:gd name="connsiteX1" fmla="*/ 31120 w 3206841"/>
                <a:gd name="connsiteY1" fmla="*/ 575062 h 1600374"/>
                <a:gd name="connsiteX2" fmla="*/ 28640 w 3206841"/>
                <a:gd name="connsiteY2" fmla="*/ 996973 h 1600374"/>
                <a:gd name="connsiteX3" fmla="*/ 1352393 w 3206841"/>
                <a:gd name="connsiteY3" fmla="*/ 1055451 h 1600374"/>
                <a:gd name="connsiteX4" fmla="*/ 2601717 w 3206841"/>
                <a:gd name="connsiteY4" fmla="*/ 1055452 h 1600374"/>
                <a:gd name="connsiteX5" fmla="*/ 2607034 w 3206841"/>
                <a:gd name="connsiteY5" fmla="*/ 1507335 h 1600374"/>
                <a:gd name="connsiteX6" fmla="*/ 3133346 w 3206841"/>
                <a:gd name="connsiteY6" fmla="*/ 1502019 h 1600374"/>
                <a:gd name="connsiteX7" fmla="*/ 3085499 w 3206841"/>
                <a:gd name="connsiteY7" fmla="*/ 603568 h 1600374"/>
                <a:gd name="connsiteX8" fmla="*/ 391158 w 3206841"/>
                <a:gd name="connsiteY8" fmla="*/ 546101 h 1600374"/>
                <a:gd name="connsiteX9" fmla="*/ 345237 w 3206841"/>
                <a:gd name="connsiteY9" fmla="*/ 111534 h 1600374"/>
                <a:gd name="connsiteX10" fmla="*/ 46056 w 3206841"/>
                <a:gd name="connsiteY10" fmla="*/ 48650 h 1600374"/>
                <a:gd name="connsiteX0" fmla="*/ 89901 w 3198434"/>
                <a:gd name="connsiteY0" fmla="*/ 70465 h 1569937"/>
                <a:gd name="connsiteX1" fmla="*/ 22713 w 3198434"/>
                <a:gd name="connsiteY1" fmla="*/ 544625 h 1569937"/>
                <a:gd name="connsiteX2" fmla="*/ 20233 w 3198434"/>
                <a:gd name="connsiteY2" fmla="*/ 966536 h 1569937"/>
                <a:gd name="connsiteX3" fmla="*/ 1343986 w 3198434"/>
                <a:gd name="connsiteY3" fmla="*/ 1025014 h 1569937"/>
                <a:gd name="connsiteX4" fmla="*/ 2593310 w 3198434"/>
                <a:gd name="connsiteY4" fmla="*/ 1025015 h 1569937"/>
                <a:gd name="connsiteX5" fmla="*/ 2598627 w 3198434"/>
                <a:gd name="connsiteY5" fmla="*/ 1476898 h 1569937"/>
                <a:gd name="connsiteX6" fmla="*/ 3124939 w 3198434"/>
                <a:gd name="connsiteY6" fmla="*/ 1471582 h 1569937"/>
                <a:gd name="connsiteX7" fmla="*/ 3077092 w 3198434"/>
                <a:gd name="connsiteY7" fmla="*/ 573131 h 1569937"/>
                <a:gd name="connsiteX8" fmla="*/ 382751 w 3198434"/>
                <a:gd name="connsiteY8" fmla="*/ 515664 h 1569937"/>
                <a:gd name="connsiteX9" fmla="*/ 336830 w 3198434"/>
                <a:gd name="connsiteY9" fmla="*/ 81097 h 1569937"/>
                <a:gd name="connsiteX10" fmla="*/ 89901 w 3198434"/>
                <a:gd name="connsiteY10" fmla="*/ 70465 h 1569937"/>
                <a:gd name="connsiteX0" fmla="*/ 63776 w 3198434"/>
                <a:gd name="connsiteY0" fmla="*/ 70465 h 1569937"/>
                <a:gd name="connsiteX1" fmla="*/ 22713 w 3198434"/>
                <a:gd name="connsiteY1" fmla="*/ 544625 h 1569937"/>
                <a:gd name="connsiteX2" fmla="*/ 20233 w 3198434"/>
                <a:gd name="connsiteY2" fmla="*/ 966536 h 1569937"/>
                <a:gd name="connsiteX3" fmla="*/ 1343986 w 3198434"/>
                <a:gd name="connsiteY3" fmla="*/ 1025014 h 1569937"/>
                <a:gd name="connsiteX4" fmla="*/ 2593310 w 3198434"/>
                <a:gd name="connsiteY4" fmla="*/ 1025015 h 1569937"/>
                <a:gd name="connsiteX5" fmla="*/ 2598627 w 3198434"/>
                <a:gd name="connsiteY5" fmla="*/ 1476898 h 1569937"/>
                <a:gd name="connsiteX6" fmla="*/ 3124939 w 3198434"/>
                <a:gd name="connsiteY6" fmla="*/ 1471582 h 1569937"/>
                <a:gd name="connsiteX7" fmla="*/ 3077092 w 3198434"/>
                <a:gd name="connsiteY7" fmla="*/ 573131 h 1569937"/>
                <a:gd name="connsiteX8" fmla="*/ 382751 w 3198434"/>
                <a:gd name="connsiteY8" fmla="*/ 515664 h 1569937"/>
                <a:gd name="connsiteX9" fmla="*/ 336830 w 3198434"/>
                <a:gd name="connsiteY9" fmla="*/ 81097 h 1569937"/>
                <a:gd name="connsiteX10" fmla="*/ 63776 w 3198434"/>
                <a:gd name="connsiteY10" fmla="*/ 70465 h 1569937"/>
                <a:gd name="connsiteX0" fmla="*/ 63776 w 3198434"/>
                <a:gd name="connsiteY0" fmla="*/ 70465 h 1569937"/>
                <a:gd name="connsiteX1" fmla="*/ 22713 w 3198434"/>
                <a:gd name="connsiteY1" fmla="*/ 544625 h 1569937"/>
                <a:gd name="connsiteX2" fmla="*/ 20233 w 3198434"/>
                <a:gd name="connsiteY2" fmla="*/ 966536 h 1569937"/>
                <a:gd name="connsiteX3" fmla="*/ 1343986 w 3198434"/>
                <a:gd name="connsiteY3" fmla="*/ 1025014 h 1569937"/>
                <a:gd name="connsiteX4" fmla="*/ 2593310 w 3198434"/>
                <a:gd name="connsiteY4" fmla="*/ 1025015 h 1569937"/>
                <a:gd name="connsiteX5" fmla="*/ 2598627 w 3198434"/>
                <a:gd name="connsiteY5" fmla="*/ 1476898 h 1569937"/>
                <a:gd name="connsiteX6" fmla="*/ 3124939 w 3198434"/>
                <a:gd name="connsiteY6" fmla="*/ 1471582 h 1569937"/>
                <a:gd name="connsiteX7" fmla="*/ 3077092 w 3198434"/>
                <a:gd name="connsiteY7" fmla="*/ 573131 h 1569937"/>
                <a:gd name="connsiteX8" fmla="*/ 382751 w 3198434"/>
                <a:gd name="connsiteY8" fmla="*/ 515664 h 1569937"/>
                <a:gd name="connsiteX9" fmla="*/ 336830 w 3198434"/>
                <a:gd name="connsiteY9" fmla="*/ 81097 h 1569937"/>
                <a:gd name="connsiteX10" fmla="*/ 63776 w 3198434"/>
                <a:gd name="connsiteY10" fmla="*/ 70465 h 1569937"/>
                <a:gd name="connsiteX0" fmla="*/ 63776 w 3198434"/>
                <a:gd name="connsiteY0" fmla="*/ 70465 h 1569937"/>
                <a:gd name="connsiteX1" fmla="*/ 22713 w 3198434"/>
                <a:gd name="connsiteY1" fmla="*/ 544625 h 1569937"/>
                <a:gd name="connsiteX2" fmla="*/ 20233 w 3198434"/>
                <a:gd name="connsiteY2" fmla="*/ 992662 h 1569937"/>
                <a:gd name="connsiteX3" fmla="*/ 1343986 w 3198434"/>
                <a:gd name="connsiteY3" fmla="*/ 1025014 h 1569937"/>
                <a:gd name="connsiteX4" fmla="*/ 2593310 w 3198434"/>
                <a:gd name="connsiteY4" fmla="*/ 1025015 h 1569937"/>
                <a:gd name="connsiteX5" fmla="*/ 2598627 w 3198434"/>
                <a:gd name="connsiteY5" fmla="*/ 1476898 h 1569937"/>
                <a:gd name="connsiteX6" fmla="*/ 3124939 w 3198434"/>
                <a:gd name="connsiteY6" fmla="*/ 1471582 h 1569937"/>
                <a:gd name="connsiteX7" fmla="*/ 3077092 w 3198434"/>
                <a:gd name="connsiteY7" fmla="*/ 573131 h 1569937"/>
                <a:gd name="connsiteX8" fmla="*/ 382751 w 3198434"/>
                <a:gd name="connsiteY8" fmla="*/ 515664 h 1569937"/>
                <a:gd name="connsiteX9" fmla="*/ 336830 w 3198434"/>
                <a:gd name="connsiteY9" fmla="*/ 81097 h 1569937"/>
                <a:gd name="connsiteX10" fmla="*/ 63776 w 3198434"/>
                <a:gd name="connsiteY10" fmla="*/ 70465 h 1569937"/>
                <a:gd name="connsiteX0" fmla="*/ 63776 w 3198434"/>
                <a:gd name="connsiteY0" fmla="*/ 70465 h 1569937"/>
                <a:gd name="connsiteX1" fmla="*/ 22713 w 3198434"/>
                <a:gd name="connsiteY1" fmla="*/ 544625 h 1569937"/>
                <a:gd name="connsiteX2" fmla="*/ 20233 w 3198434"/>
                <a:gd name="connsiteY2" fmla="*/ 992662 h 1569937"/>
                <a:gd name="connsiteX3" fmla="*/ 1343986 w 3198434"/>
                <a:gd name="connsiteY3" fmla="*/ 1025014 h 1569937"/>
                <a:gd name="connsiteX4" fmla="*/ 2593310 w 3198434"/>
                <a:gd name="connsiteY4" fmla="*/ 1025015 h 1569937"/>
                <a:gd name="connsiteX5" fmla="*/ 2598627 w 3198434"/>
                <a:gd name="connsiteY5" fmla="*/ 1476898 h 1569937"/>
                <a:gd name="connsiteX6" fmla="*/ 3124939 w 3198434"/>
                <a:gd name="connsiteY6" fmla="*/ 1471582 h 1569937"/>
                <a:gd name="connsiteX7" fmla="*/ 3077092 w 3198434"/>
                <a:gd name="connsiteY7" fmla="*/ 573131 h 1569937"/>
                <a:gd name="connsiteX8" fmla="*/ 382751 w 3198434"/>
                <a:gd name="connsiteY8" fmla="*/ 515664 h 1569937"/>
                <a:gd name="connsiteX9" fmla="*/ 336830 w 3198434"/>
                <a:gd name="connsiteY9" fmla="*/ 81097 h 1569937"/>
                <a:gd name="connsiteX10" fmla="*/ 63776 w 3198434"/>
                <a:gd name="connsiteY10" fmla="*/ 70465 h 1569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198434" h="1569937">
                  <a:moveTo>
                    <a:pt x="63776" y="70465"/>
                  </a:moveTo>
                  <a:cubicBezTo>
                    <a:pt x="29648" y="205143"/>
                    <a:pt x="24484" y="463109"/>
                    <a:pt x="22713" y="544625"/>
                  </a:cubicBezTo>
                  <a:cubicBezTo>
                    <a:pt x="20941" y="673988"/>
                    <a:pt x="-25841" y="889881"/>
                    <a:pt x="20233" y="992662"/>
                  </a:cubicBezTo>
                  <a:cubicBezTo>
                    <a:pt x="298303" y="1055867"/>
                    <a:pt x="915140" y="1019622"/>
                    <a:pt x="1343986" y="1025014"/>
                  </a:cubicBezTo>
                  <a:cubicBezTo>
                    <a:pt x="1772832" y="1030406"/>
                    <a:pt x="2465720" y="918690"/>
                    <a:pt x="2593310" y="1025015"/>
                  </a:cubicBezTo>
                  <a:cubicBezTo>
                    <a:pt x="2674826" y="1180960"/>
                    <a:pt x="2517111" y="1390065"/>
                    <a:pt x="2598627" y="1476898"/>
                  </a:cubicBezTo>
                  <a:cubicBezTo>
                    <a:pt x="2747482" y="1597401"/>
                    <a:pt x="2992032" y="1606261"/>
                    <a:pt x="3124939" y="1471582"/>
                  </a:cubicBezTo>
                  <a:cubicBezTo>
                    <a:pt x="3252529" y="1147289"/>
                    <a:pt x="3199367" y="610345"/>
                    <a:pt x="3077092" y="573131"/>
                  </a:cubicBezTo>
                  <a:cubicBezTo>
                    <a:pt x="2887477" y="422502"/>
                    <a:pt x="471356" y="629079"/>
                    <a:pt x="382751" y="515664"/>
                  </a:cubicBezTo>
                  <a:cubicBezTo>
                    <a:pt x="306551" y="357948"/>
                    <a:pt x="397081" y="137803"/>
                    <a:pt x="336830" y="81097"/>
                  </a:cubicBezTo>
                  <a:cubicBezTo>
                    <a:pt x="283667" y="-34090"/>
                    <a:pt x="85041" y="-16368"/>
                    <a:pt x="63776" y="7046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25" name="CaixaDeTexto 24"/>
            <p:cNvSpPr txBox="1"/>
            <p:nvPr/>
          </p:nvSpPr>
          <p:spPr>
            <a:xfrm>
              <a:off x="3333072" y="2670715"/>
              <a:ext cx="1827423" cy="338554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6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pt-BR" sz="1600" b="1" dirty="0">
                  <a:solidFill>
                    <a:schemeClr val="bg1"/>
                  </a:solidFill>
                </a:rPr>
                <a:t>NÚCLEO PEATONAL</a:t>
              </a:r>
            </a:p>
          </p:txBody>
        </p:sp>
        <p:sp>
          <p:nvSpPr>
            <p:cNvPr id="26" name="CaixaDeTexto 25"/>
            <p:cNvSpPr txBox="1"/>
            <p:nvPr/>
          </p:nvSpPr>
          <p:spPr>
            <a:xfrm>
              <a:off x="3333072" y="4947018"/>
              <a:ext cx="1918923" cy="584775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pt-BR" sz="1600" b="1" dirty="0">
                  <a:solidFill>
                    <a:schemeClr val="bg1"/>
                  </a:solidFill>
                </a:rPr>
                <a:t>ZONA DE TRÁFEGO </a:t>
              </a:r>
            </a:p>
            <a:p>
              <a:r>
                <a:rPr lang="pt-BR" sz="1600" b="1" dirty="0">
                  <a:solidFill>
                    <a:schemeClr val="bg1"/>
                  </a:solidFill>
                </a:rPr>
                <a:t>MOTORIZADO LIVRE</a:t>
              </a:r>
            </a:p>
          </p:txBody>
        </p:sp>
        <p:sp>
          <p:nvSpPr>
            <p:cNvPr id="27" name="CaixaDeTexto 26"/>
            <p:cNvSpPr txBox="1"/>
            <p:nvPr/>
          </p:nvSpPr>
          <p:spPr>
            <a:xfrm>
              <a:off x="3099849" y="1875477"/>
              <a:ext cx="14959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PEDRO GONÇALVES</a:t>
              </a:r>
            </a:p>
          </p:txBody>
        </p:sp>
        <p:sp>
          <p:nvSpPr>
            <p:cNvPr id="28" name="CaixaDeTexto 27"/>
            <p:cNvSpPr txBox="1"/>
            <p:nvPr/>
          </p:nvSpPr>
          <p:spPr>
            <a:xfrm rot="21336876">
              <a:off x="3677363" y="4021028"/>
              <a:ext cx="105830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9 DE JULHO</a:t>
              </a:r>
            </a:p>
          </p:txBody>
        </p:sp>
        <p:sp>
          <p:nvSpPr>
            <p:cNvPr id="29" name="CaixaDeTexto 28"/>
            <p:cNvSpPr txBox="1"/>
            <p:nvPr/>
          </p:nvSpPr>
          <p:spPr>
            <a:xfrm rot="16200000">
              <a:off x="6134534" y="2922644"/>
              <a:ext cx="108715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24 DE MAIO</a:t>
              </a:r>
            </a:p>
          </p:txBody>
        </p:sp>
        <p:sp>
          <p:nvSpPr>
            <p:cNvPr id="30" name="CaixaDeTexto 29"/>
            <p:cNvSpPr txBox="1"/>
            <p:nvPr/>
          </p:nvSpPr>
          <p:spPr>
            <a:xfrm rot="16200000">
              <a:off x="4728177" y="2914588"/>
              <a:ext cx="15488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PE. BENTO PACHECO</a:t>
              </a:r>
            </a:p>
          </p:txBody>
        </p:sp>
        <p:sp>
          <p:nvSpPr>
            <p:cNvPr id="31" name="CaixaDeTexto 30"/>
            <p:cNvSpPr txBox="1"/>
            <p:nvPr/>
          </p:nvSpPr>
          <p:spPr>
            <a:xfrm rot="16200000">
              <a:off x="5402433" y="3141156"/>
              <a:ext cx="115448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11 DE JUNHO</a:t>
              </a:r>
            </a:p>
          </p:txBody>
        </p:sp>
        <p:sp>
          <p:nvSpPr>
            <p:cNvPr id="32" name="CaixaDeTexto 31"/>
            <p:cNvSpPr txBox="1"/>
            <p:nvPr/>
          </p:nvSpPr>
          <p:spPr>
            <a:xfrm rot="15998320">
              <a:off x="1780613" y="2769447"/>
              <a:ext cx="103425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 DOM JOSÉ</a:t>
              </a:r>
            </a:p>
          </p:txBody>
        </p:sp>
        <p:sp>
          <p:nvSpPr>
            <p:cNvPr id="33" name="CaixaDeTexto 32"/>
            <p:cNvSpPr txBox="1"/>
            <p:nvPr/>
          </p:nvSpPr>
          <p:spPr>
            <a:xfrm rot="2664148">
              <a:off x="5365280" y="6113188"/>
              <a:ext cx="117051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AV. PRES. VARGAS</a:t>
              </a:r>
            </a:p>
          </p:txBody>
        </p:sp>
        <p:sp>
          <p:nvSpPr>
            <p:cNvPr id="34" name="CaixaDeTexto 33"/>
            <p:cNvSpPr txBox="1"/>
            <p:nvPr/>
          </p:nvSpPr>
          <p:spPr>
            <a:xfrm rot="844046">
              <a:off x="750212" y="4782097"/>
              <a:ext cx="109998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F. DE PAULA</a:t>
              </a:r>
            </a:p>
          </p:txBody>
        </p:sp>
        <p:sp>
          <p:nvSpPr>
            <p:cNvPr id="35" name="CaixaDeTexto 34"/>
            <p:cNvSpPr txBox="1"/>
            <p:nvPr/>
          </p:nvSpPr>
          <p:spPr>
            <a:xfrm>
              <a:off x="3107197" y="2420888"/>
              <a:ext cx="11320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CANDELÁRIA</a:t>
              </a:r>
            </a:p>
          </p:txBody>
        </p:sp>
        <p:sp>
          <p:nvSpPr>
            <p:cNvPr id="36" name="CaixaDeTexto 35"/>
            <p:cNvSpPr txBox="1"/>
            <p:nvPr/>
          </p:nvSpPr>
          <p:spPr>
            <a:xfrm rot="19819641">
              <a:off x="1778366" y="4803929"/>
              <a:ext cx="5196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LEITE</a:t>
              </a:r>
            </a:p>
          </p:txBody>
        </p:sp>
        <p:sp>
          <p:nvSpPr>
            <p:cNvPr id="37" name="CaixaDeTexto 36"/>
            <p:cNvSpPr txBox="1"/>
            <p:nvPr/>
          </p:nvSpPr>
          <p:spPr>
            <a:xfrm>
              <a:off x="3085148" y="3007985"/>
              <a:ext cx="143020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15 DE NOVEMBRO</a:t>
              </a:r>
            </a:p>
          </p:txBody>
        </p:sp>
        <p:sp>
          <p:nvSpPr>
            <p:cNvPr id="38" name="CaixaDeTexto 37"/>
            <p:cNvSpPr txBox="1"/>
            <p:nvPr/>
          </p:nvSpPr>
          <p:spPr>
            <a:xfrm rot="2220024">
              <a:off x="1222620" y="3778605"/>
              <a:ext cx="140455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DAS PRIMAVERAS</a:t>
              </a:r>
            </a:p>
          </p:txBody>
        </p:sp>
        <p:sp>
          <p:nvSpPr>
            <p:cNvPr id="39" name="CaixaDeTexto 38"/>
            <p:cNvSpPr txBox="1"/>
            <p:nvPr/>
          </p:nvSpPr>
          <p:spPr>
            <a:xfrm rot="1566591">
              <a:off x="868089" y="2914587"/>
              <a:ext cx="13244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DA CONVENÇÃO</a:t>
              </a:r>
            </a:p>
          </p:txBody>
        </p:sp>
        <p:sp>
          <p:nvSpPr>
            <p:cNvPr id="40" name="CaixaDeTexto 39"/>
            <p:cNvSpPr txBox="1"/>
            <p:nvPr/>
          </p:nvSpPr>
          <p:spPr>
            <a:xfrm rot="19090383">
              <a:off x="668359" y="6088940"/>
              <a:ext cx="114967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000" b="1" dirty="0"/>
                <a:t>RUA DOS INDAIÁS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49825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0691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sz="2000" b="1" dirty="0" smtClean="0"/>
              <a:t>REORDENAMENTO </a:t>
            </a:r>
            <a:r>
              <a:rPr lang="pt-BR" sz="2000" b="1" dirty="0"/>
              <a:t>DA MOBILIDADE NO </a:t>
            </a:r>
            <a:r>
              <a:rPr lang="pt-BR" sz="2000" b="1" dirty="0" smtClean="0"/>
              <a:t>CENTRO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r>
              <a:rPr lang="pt-BR" sz="2000" b="1" dirty="0" smtClean="0">
                <a:solidFill>
                  <a:srgbClr val="0070C0"/>
                </a:solidFill>
              </a:rPr>
              <a:t>ZONA PEATONAL</a:t>
            </a:r>
          </a:p>
          <a:p>
            <a:r>
              <a:rPr lang="pt-BR" sz="2000" dirty="0" smtClean="0"/>
              <a:t>Núcleo entre as ruas Candelária e 15 de Novembro, entre a Igreja N. S. da Candelária e Praça Prudente de Morais</a:t>
            </a:r>
          </a:p>
          <a:p>
            <a:r>
              <a:rPr lang="pt-BR" sz="2000" dirty="0" smtClean="0"/>
              <a:t>Predominância de circulação de pedestres; </a:t>
            </a:r>
          </a:p>
          <a:p>
            <a:r>
              <a:rPr lang="pt-BR" sz="2000" dirty="0" smtClean="0"/>
              <a:t>Tráfego restrito ao acesso local e ao estacionamento em velocidade máxima;</a:t>
            </a:r>
            <a:endParaRPr lang="pt-BR" sz="2000" b="1" dirty="0" smtClean="0"/>
          </a:p>
          <a:p>
            <a:pPr marL="0" indent="0">
              <a:buNone/>
            </a:pPr>
            <a:endParaRPr lang="pt-BR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</a:rPr>
              <a:t>ZONA DE TRÁFEGO CONTROLADO</a:t>
            </a:r>
            <a:r>
              <a:rPr lang="pt-BR" sz="2000" dirty="0" smtClean="0"/>
              <a:t>: </a:t>
            </a:r>
          </a:p>
          <a:p>
            <a:r>
              <a:rPr lang="pt-BR" sz="2000" dirty="0" smtClean="0"/>
              <a:t>Área interna à rótula </a:t>
            </a:r>
          </a:p>
          <a:p>
            <a:r>
              <a:rPr lang="pt-BR" sz="2000" dirty="0" smtClean="0"/>
              <a:t>Tráfego de acesso local;</a:t>
            </a:r>
          </a:p>
          <a:p>
            <a:r>
              <a:rPr lang="pt-BR" sz="2000" dirty="0" smtClean="0"/>
              <a:t>Velocidade máxima de 20 km/h</a:t>
            </a:r>
          </a:p>
          <a:p>
            <a:pPr marL="0" indent="0">
              <a:buNone/>
            </a:pPr>
            <a:endParaRPr lang="pt-BR" sz="2000" b="1" dirty="0"/>
          </a:p>
          <a:p>
            <a:pPr marL="0" indent="0">
              <a:buNone/>
            </a:pPr>
            <a:r>
              <a:rPr lang="pt-BR" sz="2000" b="1" dirty="0"/>
              <a:t>ZONA DE TRÁFEGO LIVRE</a:t>
            </a:r>
            <a:r>
              <a:rPr lang="pt-BR" sz="2000" dirty="0"/>
              <a:t>:</a:t>
            </a:r>
          </a:p>
          <a:p>
            <a:r>
              <a:rPr lang="pt-BR" sz="2000" dirty="0"/>
              <a:t>Área externa à rótula </a:t>
            </a:r>
          </a:p>
          <a:p>
            <a:r>
              <a:rPr lang="pt-BR" sz="2000" dirty="0"/>
              <a:t>Sem restrição à circulação de veículos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</p:spTree>
    <p:extLst>
      <p:ext uri="{BB962C8B-B14F-4D97-AF65-F5344CB8AC3E}">
        <p14:creationId xmlns="" xmlns:p14="http://schemas.microsoft.com/office/powerpoint/2010/main" val="401516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4256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DIRETRIZES DA </a:t>
            </a:r>
            <a:r>
              <a:rPr lang="pt-BR" sz="2000" b="1" dirty="0"/>
              <a:t>CIRCULAÇÃO</a:t>
            </a:r>
          </a:p>
          <a:p>
            <a:pPr marL="0" indent="0">
              <a:buNone/>
            </a:pPr>
            <a:endParaRPr lang="pt-BR" sz="2000" b="1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  <p:grpSp>
        <p:nvGrpSpPr>
          <p:cNvPr id="2" name="Agrupar 5"/>
          <p:cNvGrpSpPr/>
          <p:nvPr/>
        </p:nvGrpSpPr>
        <p:grpSpPr>
          <a:xfrm>
            <a:off x="0" y="1651767"/>
            <a:ext cx="9144000" cy="5233617"/>
            <a:chOff x="0" y="1624383"/>
            <a:chExt cx="9144000" cy="5233617"/>
          </a:xfrm>
        </p:grpSpPr>
        <p:pic>
          <p:nvPicPr>
            <p:cNvPr id="7" name="Imagem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624383"/>
              <a:ext cx="9144000" cy="5233617"/>
            </a:xfrm>
            <a:prstGeom prst="rect">
              <a:avLst/>
            </a:prstGeom>
          </p:spPr>
        </p:pic>
        <p:sp>
          <p:nvSpPr>
            <p:cNvPr id="9" name="CaixaDeTexto 8"/>
            <p:cNvSpPr txBox="1"/>
            <p:nvPr/>
          </p:nvSpPr>
          <p:spPr>
            <a:xfrm>
              <a:off x="3099849" y="1875477"/>
              <a:ext cx="174451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PEDRO GONÇALVES</a:t>
              </a:r>
            </a:p>
          </p:txBody>
        </p:sp>
        <p:sp>
          <p:nvSpPr>
            <p:cNvPr id="10" name="CaixaDeTexto 9"/>
            <p:cNvSpPr txBox="1"/>
            <p:nvPr/>
          </p:nvSpPr>
          <p:spPr>
            <a:xfrm rot="21424782">
              <a:off x="3578384" y="4672119"/>
              <a:ext cx="184633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ADEMAR DE BARROS</a:t>
              </a:r>
            </a:p>
          </p:txBody>
        </p:sp>
        <p:sp>
          <p:nvSpPr>
            <p:cNvPr id="11" name="CaixaDeTexto 10"/>
            <p:cNvSpPr txBox="1"/>
            <p:nvPr/>
          </p:nvSpPr>
          <p:spPr>
            <a:xfrm rot="21336876">
              <a:off x="3604392" y="3763217"/>
              <a:ext cx="12385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9 DE JULHO</a:t>
              </a:r>
            </a:p>
          </p:txBody>
        </p:sp>
        <p:sp>
          <p:nvSpPr>
            <p:cNvPr id="12" name="CaixaDeTexto 11"/>
            <p:cNvSpPr txBox="1"/>
            <p:nvPr/>
          </p:nvSpPr>
          <p:spPr>
            <a:xfrm rot="16200000">
              <a:off x="6012095" y="3919364"/>
              <a:ext cx="1270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24 DE MAIO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 rot="16200000">
              <a:off x="4609942" y="3813840"/>
              <a:ext cx="18054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PE. BENTO PACHECO</a:t>
              </a:r>
            </a:p>
          </p:txBody>
        </p:sp>
        <p:sp>
          <p:nvSpPr>
            <p:cNvPr id="14" name="CaixaDeTexto 13"/>
            <p:cNvSpPr txBox="1"/>
            <p:nvPr/>
          </p:nvSpPr>
          <p:spPr>
            <a:xfrm rot="16200000">
              <a:off x="6720779" y="3979372"/>
              <a:ext cx="11222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HUMAITÁ</a:t>
              </a:r>
            </a:p>
          </p:txBody>
        </p:sp>
        <p:sp>
          <p:nvSpPr>
            <p:cNvPr id="15" name="CaixaDeTexto 14"/>
            <p:cNvSpPr txBox="1"/>
            <p:nvPr/>
          </p:nvSpPr>
          <p:spPr>
            <a:xfrm rot="16200000">
              <a:off x="5274357" y="3878487"/>
              <a:ext cx="135235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11 DE JUNHO</a:t>
              </a: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3914212" y="5216646"/>
              <a:ext cx="14545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TUIUTI CIDADE</a:t>
              </a:r>
            </a:p>
          </p:txBody>
        </p:sp>
        <p:sp>
          <p:nvSpPr>
            <p:cNvPr id="17" name="CaixaDeTexto 16"/>
            <p:cNvSpPr txBox="1"/>
            <p:nvPr/>
          </p:nvSpPr>
          <p:spPr>
            <a:xfrm rot="15998320">
              <a:off x="1769059" y="2871229"/>
              <a:ext cx="12064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 DOM JOSÉ</a:t>
              </a:r>
            </a:p>
          </p:txBody>
        </p:sp>
        <p:sp>
          <p:nvSpPr>
            <p:cNvPr id="18" name="CaixaDeTexto 17"/>
            <p:cNvSpPr txBox="1"/>
            <p:nvPr/>
          </p:nvSpPr>
          <p:spPr>
            <a:xfrm rot="2664148">
              <a:off x="5281026" y="6097799"/>
              <a:ext cx="133902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AV. PRES. VARGAS</a:t>
              </a:r>
            </a:p>
          </p:txBody>
        </p:sp>
        <p:sp>
          <p:nvSpPr>
            <p:cNvPr id="19" name="CaixaDeTexto 18"/>
            <p:cNvSpPr txBox="1"/>
            <p:nvPr/>
          </p:nvSpPr>
          <p:spPr>
            <a:xfrm rot="844046">
              <a:off x="669485" y="4766708"/>
              <a:ext cx="12614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F. DE PAULA</a:t>
              </a:r>
            </a:p>
          </p:txBody>
        </p:sp>
        <p:sp>
          <p:nvSpPr>
            <p:cNvPr id="20" name="CaixaDeTexto 19"/>
            <p:cNvSpPr txBox="1"/>
            <p:nvPr/>
          </p:nvSpPr>
          <p:spPr>
            <a:xfrm>
              <a:off x="3107197" y="2381419"/>
              <a:ext cx="132510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CANDELÁRIA</a:t>
              </a:r>
            </a:p>
          </p:txBody>
        </p:sp>
        <p:sp>
          <p:nvSpPr>
            <p:cNvPr id="21" name="CaixaDeTexto 20"/>
            <p:cNvSpPr txBox="1"/>
            <p:nvPr/>
          </p:nvSpPr>
          <p:spPr>
            <a:xfrm rot="19819641">
              <a:off x="1778366" y="4803929"/>
              <a:ext cx="5196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LEITE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3088429" y="2768756"/>
              <a:ext cx="167686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15 DE NOVEMBRO</a:t>
              </a:r>
            </a:p>
          </p:txBody>
        </p:sp>
        <p:sp>
          <p:nvSpPr>
            <p:cNvPr id="23" name="CaixaDeTexto 22"/>
            <p:cNvSpPr txBox="1"/>
            <p:nvPr/>
          </p:nvSpPr>
          <p:spPr>
            <a:xfrm>
              <a:off x="3107197" y="3241273"/>
              <a:ext cx="17042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PEDRO DE TOLEDO</a:t>
              </a:r>
            </a:p>
          </p:txBody>
        </p:sp>
        <p:sp>
          <p:nvSpPr>
            <p:cNvPr id="24" name="CaixaDeTexto 23"/>
            <p:cNvSpPr txBox="1"/>
            <p:nvPr/>
          </p:nvSpPr>
          <p:spPr>
            <a:xfrm rot="21424782">
              <a:off x="3665067" y="4273554"/>
              <a:ext cx="12706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13 DE MAIO</a:t>
              </a:r>
            </a:p>
          </p:txBody>
        </p:sp>
        <p:sp>
          <p:nvSpPr>
            <p:cNvPr id="25" name="CaixaDeTexto 24"/>
            <p:cNvSpPr txBox="1"/>
            <p:nvPr/>
          </p:nvSpPr>
          <p:spPr>
            <a:xfrm rot="2220024">
              <a:off x="1105377" y="3763216"/>
              <a:ext cx="163903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DAS PRIMAVERAS</a:t>
              </a:r>
            </a:p>
          </p:txBody>
        </p:sp>
        <p:sp>
          <p:nvSpPr>
            <p:cNvPr id="26" name="CaixaDeTexto 25"/>
            <p:cNvSpPr txBox="1"/>
            <p:nvPr/>
          </p:nvSpPr>
          <p:spPr>
            <a:xfrm rot="1621006">
              <a:off x="850389" y="2982470"/>
              <a:ext cx="15490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DA CONVENÇÃO</a:t>
              </a:r>
            </a:p>
          </p:txBody>
        </p:sp>
        <p:sp>
          <p:nvSpPr>
            <p:cNvPr id="27" name="CaixaDeTexto 26"/>
            <p:cNvSpPr txBox="1"/>
            <p:nvPr/>
          </p:nvSpPr>
          <p:spPr>
            <a:xfrm rot="19090383">
              <a:off x="572019" y="6073551"/>
              <a:ext cx="13423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b="1" dirty="0"/>
                <a:t>RUA DOS INDAIÁS</a:t>
              </a:r>
            </a:p>
          </p:txBody>
        </p:sp>
      </p:grpSp>
      <p:sp>
        <p:nvSpPr>
          <p:cNvPr id="50" name="Forma Livre 49"/>
          <p:cNvSpPr/>
          <p:nvPr/>
        </p:nvSpPr>
        <p:spPr>
          <a:xfrm>
            <a:off x="2493138" y="2261740"/>
            <a:ext cx="4000967" cy="1784013"/>
          </a:xfrm>
          <a:custGeom>
            <a:avLst/>
            <a:gdLst>
              <a:gd name="connsiteX0" fmla="*/ 0 w 3993502"/>
              <a:gd name="connsiteY0" fmla="*/ 70913 h 1784013"/>
              <a:gd name="connsiteX1" fmla="*/ 29858 w 3993502"/>
              <a:gd name="connsiteY1" fmla="*/ 1265231 h 1784013"/>
              <a:gd name="connsiteX2" fmla="*/ 41055 w 3993502"/>
              <a:gd name="connsiteY2" fmla="*/ 1306286 h 1784013"/>
              <a:gd name="connsiteX3" fmla="*/ 74645 w 3993502"/>
              <a:gd name="connsiteY3" fmla="*/ 1339876 h 1784013"/>
              <a:gd name="connsiteX4" fmla="*/ 425476 w 3993502"/>
              <a:gd name="connsiteY4" fmla="*/ 1492898 h 1784013"/>
              <a:gd name="connsiteX5" fmla="*/ 470263 w 3993502"/>
              <a:gd name="connsiteY5" fmla="*/ 1511560 h 1784013"/>
              <a:gd name="connsiteX6" fmla="*/ 496389 w 3993502"/>
              <a:gd name="connsiteY6" fmla="*/ 1530221 h 1784013"/>
              <a:gd name="connsiteX7" fmla="*/ 656875 w 3993502"/>
              <a:gd name="connsiteY7" fmla="*/ 1750423 h 1784013"/>
              <a:gd name="connsiteX8" fmla="*/ 690465 w 3993502"/>
              <a:gd name="connsiteY8" fmla="*/ 1780281 h 1784013"/>
              <a:gd name="connsiteX9" fmla="*/ 738985 w 3993502"/>
              <a:gd name="connsiteY9" fmla="*/ 1784013 h 1784013"/>
              <a:gd name="connsiteX10" fmla="*/ 2470746 w 3993502"/>
              <a:gd name="connsiteY10" fmla="*/ 1668314 h 1784013"/>
              <a:gd name="connsiteX11" fmla="*/ 3888999 w 3993502"/>
              <a:gd name="connsiteY11" fmla="*/ 1616062 h 1784013"/>
              <a:gd name="connsiteX12" fmla="*/ 3941251 w 3993502"/>
              <a:gd name="connsiteY12" fmla="*/ 1593669 h 1784013"/>
              <a:gd name="connsiteX13" fmla="*/ 3956180 w 3993502"/>
              <a:gd name="connsiteY13" fmla="*/ 1545150 h 1784013"/>
              <a:gd name="connsiteX14" fmla="*/ 3993502 w 3993502"/>
              <a:gd name="connsiteY14" fmla="*/ 104503 h 1784013"/>
              <a:gd name="connsiteX15" fmla="*/ 3971109 w 3993502"/>
              <a:gd name="connsiteY15" fmla="*/ 41055 h 1784013"/>
              <a:gd name="connsiteX16" fmla="*/ 3930054 w 3993502"/>
              <a:gd name="connsiteY16" fmla="*/ 7465 h 1784013"/>
              <a:gd name="connsiteX17" fmla="*/ 82109 w 3993502"/>
              <a:gd name="connsiteY17" fmla="*/ 0 h 1784013"/>
              <a:gd name="connsiteX18" fmla="*/ 0 w 3993502"/>
              <a:gd name="connsiteY18" fmla="*/ 70913 h 1784013"/>
              <a:gd name="connsiteX0" fmla="*/ 0 w 3993502"/>
              <a:gd name="connsiteY0" fmla="*/ 74645 h 1784013"/>
              <a:gd name="connsiteX1" fmla="*/ 29858 w 3993502"/>
              <a:gd name="connsiteY1" fmla="*/ 1265231 h 1784013"/>
              <a:gd name="connsiteX2" fmla="*/ 41055 w 3993502"/>
              <a:gd name="connsiteY2" fmla="*/ 1306286 h 1784013"/>
              <a:gd name="connsiteX3" fmla="*/ 74645 w 3993502"/>
              <a:gd name="connsiteY3" fmla="*/ 1339876 h 1784013"/>
              <a:gd name="connsiteX4" fmla="*/ 425476 w 3993502"/>
              <a:gd name="connsiteY4" fmla="*/ 1492898 h 1784013"/>
              <a:gd name="connsiteX5" fmla="*/ 470263 w 3993502"/>
              <a:gd name="connsiteY5" fmla="*/ 1511560 h 1784013"/>
              <a:gd name="connsiteX6" fmla="*/ 496389 w 3993502"/>
              <a:gd name="connsiteY6" fmla="*/ 1530221 h 1784013"/>
              <a:gd name="connsiteX7" fmla="*/ 656875 w 3993502"/>
              <a:gd name="connsiteY7" fmla="*/ 1750423 h 1784013"/>
              <a:gd name="connsiteX8" fmla="*/ 690465 w 3993502"/>
              <a:gd name="connsiteY8" fmla="*/ 1780281 h 1784013"/>
              <a:gd name="connsiteX9" fmla="*/ 738985 w 3993502"/>
              <a:gd name="connsiteY9" fmla="*/ 1784013 h 1784013"/>
              <a:gd name="connsiteX10" fmla="*/ 2470746 w 3993502"/>
              <a:gd name="connsiteY10" fmla="*/ 1668314 h 1784013"/>
              <a:gd name="connsiteX11" fmla="*/ 3888999 w 3993502"/>
              <a:gd name="connsiteY11" fmla="*/ 1616062 h 1784013"/>
              <a:gd name="connsiteX12" fmla="*/ 3941251 w 3993502"/>
              <a:gd name="connsiteY12" fmla="*/ 1593669 h 1784013"/>
              <a:gd name="connsiteX13" fmla="*/ 3956180 w 3993502"/>
              <a:gd name="connsiteY13" fmla="*/ 1545150 h 1784013"/>
              <a:gd name="connsiteX14" fmla="*/ 3993502 w 3993502"/>
              <a:gd name="connsiteY14" fmla="*/ 104503 h 1784013"/>
              <a:gd name="connsiteX15" fmla="*/ 3971109 w 3993502"/>
              <a:gd name="connsiteY15" fmla="*/ 41055 h 1784013"/>
              <a:gd name="connsiteX16" fmla="*/ 3930054 w 3993502"/>
              <a:gd name="connsiteY16" fmla="*/ 7465 h 1784013"/>
              <a:gd name="connsiteX17" fmla="*/ 82109 w 3993502"/>
              <a:gd name="connsiteY17" fmla="*/ 0 h 1784013"/>
              <a:gd name="connsiteX18" fmla="*/ 0 w 3993502"/>
              <a:gd name="connsiteY18" fmla="*/ 74645 h 1784013"/>
              <a:gd name="connsiteX0" fmla="*/ 0 w 3993502"/>
              <a:gd name="connsiteY0" fmla="*/ 74645 h 1784013"/>
              <a:gd name="connsiteX1" fmla="*/ 7465 w 3993502"/>
              <a:gd name="connsiteY1" fmla="*/ 67181 h 1784013"/>
              <a:gd name="connsiteX2" fmla="*/ 29858 w 3993502"/>
              <a:gd name="connsiteY2" fmla="*/ 1265231 h 1784013"/>
              <a:gd name="connsiteX3" fmla="*/ 41055 w 3993502"/>
              <a:gd name="connsiteY3" fmla="*/ 1306286 h 1784013"/>
              <a:gd name="connsiteX4" fmla="*/ 74645 w 3993502"/>
              <a:gd name="connsiteY4" fmla="*/ 1339876 h 1784013"/>
              <a:gd name="connsiteX5" fmla="*/ 425476 w 3993502"/>
              <a:gd name="connsiteY5" fmla="*/ 1492898 h 1784013"/>
              <a:gd name="connsiteX6" fmla="*/ 470263 w 3993502"/>
              <a:gd name="connsiteY6" fmla="*/ 1511560 h 1784013"/>
              <a:gd name="connsiteX7" fmla="*/ 496389 w 3993502"/>
              <a:gd name="connsiteY7" fmla="*/ 1530221 h 1784013"/>
              <a:gd name="connsiteX8" fmla="*/ 656875 w 3993502"/>
              <a:gd name="connsiteY8" fmla="*/ 1750423 h 1784013"/>
              <a:gd name="connsiteX9" fmla="*/ 690465 w 3993502"/>
              <a:gd name="connsiteY9" fmla="*/ 1780281 h 1784013"/>
              <a:gd name="connsiteX10" fmla="*/ 738985 w 3993502"/>
              <a:gd name="connsiteY10" fmla="*/ 1784013 h 1784013"/>
              <a:gd name="connsiteX11" fmla="*/ 2470746 w 3993502"/>
              <a:gd name="connsiteY11" fmla="*/ 1668314 h 1784013"/>
              <a:gd name="connsiteX12" fmla="*/ 3888999 w 3993502"/>
              <a:gd name="connsiteY12" fmla="*/ 1616062 h 1784013"/>
              <a:gd name="connsiteX13" fmla="*/ 3941251 w 3993502"/>
              <a:gd name="connsiteY13" fmla="*/ 1593669 h 1784013"/>
              <a:gd name="connsiteX14" fmla="*/ 3956180 w 3993502"/>
              <a:gd name="connsiteY14" fmla="*/ 1545150 h 1784013"/>
              <a:gd name="connsiteX15" fmla="*/ 3993502 w 3993502"/>
              <a:gd name="connsiteY15" fmla="*/ 104503 h 1784013"/>
              <a:gd name="connsiteX16" fmla="*/ 3971109 w 3993502"/>
              <a:gd name="connsiteY16" fmla="*/ 41055 h 1784013"/>
              <a:gd name="connsiteX17" fmla="*/ 3930054 w 3993502"/>
              <a:gd name="connsiteY17" fmla="*/ 7465 h 1784013"/>
              <a:gd name="connsiteX18" fmla="*/ 82109 w 3993502"/>
              <a:gd name="connsiteY18" fmla="*/ 0 h 1784013"/>
              <a:gd name="connsiteX19" fmla="*/ 0 w 3993502"/>
              <a:gd name="connsiteY19" fmla="*/ 74645 h 1784013"/>
              <a:gd name="connsiteX0" fmla="*/ 44787 w 4038289"/>
              <a:gd name="connsiteY0" fmla="*/ 74645 h 1784013"/>
              <a:gd name="connsiteX1" fmla="*/ 0 w 4038289"/>
              <a:gd name="connsiteY1" fmla="*/ 160487 h 1784013"/>
              <a:gd name="connsiteX2" fmla="*/ 74645 w 4038289"/>
              <a:gd name="connsiteY2" fmla="*/ 1265231 h 1784013"/>
              <a:gd name="connsiteX3" fmla="*/ 85842 w 4038289"/>
              <a:gd name="connsiteY3" fmla="*/ 1306286 h 1784013"/>
              <a:gd name="connsiteX4" fmla="*/ 119432 w 4038289"/>
              <a:gd name="connsiteY4" fmla="*/ 1339876 h 1784013"/>
              <a:gd name="connsiteX5" fmla="*/ 470263 w 4038289"/>
              <a:gd name="connsiteY5" fmla="*/ 1492898 h 1784013"/>
              <a:gd name="connsiteX6" fmla="*/ 515050 w 4038289"/>
              <a:gd name="connsiteY6" fmla="*/ 1511560 h 1784013"/>
              <a:gd name="connsiteX7" fmla="*/ 541176 w 4038289"/>
              <a:gd name="connsiteY7" fmla="*/ 1530221 h 1784013"/>
              <a:gd name="connsiteX8" fmla="*/ 701662 w 4038289"/>
              <a:gd name="connsiteY8" fmla="*/ 1750423 h 1784013"/>
              <a:gd name="connsiteX9" fmla="*/ 735252 w 4038289"/>
              <a:gd name="connsiteY9" fmla="*/ 1780281 h 1784013"/>
              <a:gd name="connsiteX10" fmla="*/ 783772 w 4038289"/>
              <a:gd name="connsiteY10" fmla="*/ 1784013 h 1784013"/>
              <a:gd name="connsiteX11" fmla="*/ 2515533 w 4038289"/>
              <a:gd name="connsiteY11" fmla="*/ 1668314 h 1784013"/>
              <a:gd name="connsiteX12" fmla="*/ 3933786 w 4038289"/>
              <a:gd name="connsiteY12" fmla="*/ 1616062 h 1784013"/>
              <a:gd name="connsiteX13" fmla="*/ 3986038 w 4038289"/>
              <a:gd name="connsiteY13" fmla="*/ 1593669 h 1784013"/>
              <a:gd name="connsiteX14" fmla="*/ 4000967 w 4038289"/>
              <a:gd name="connsiteY14" fmla="*/ 1545150 h 1784013"/>
              <a:gd name="connsiteX15" fmla="*/ 4038289 w 4038289"/>
              <a:gd name="connsiteY15" fmla="*/ 104503 h 1784013"/>
              <a:gd name="connsiteX16" fmla="*/ 4015896 w 4038289"/>
              <a:gd name="connsiteY16" fmla="*/ 41055 h 1784013"/>
              <a:gd name="connsiteX17" fmla="*/ 3974841 w 4038289"/>
              <a:gd name="connsiteY17" fmla="*/ 7465 h 1784013"/>
              <a:gd name="connsiteX18" fmla="*/ 126896 w 4038289"/>
              <a:gd name="connsiteY18" fmla="*/ 0 h 1784013"/>
              <a:gd name="connsiteX19" fmla="*/ 44787 w 4038289"/>
              <a:gd name="connsiteY19" fmla="*/ 74645 h 1784013"/>
              <a:gd name="connsiteX0" fmla="*/ 63448 w 4038289"/>
              <a:gd name="connsiteY0" fmla="*/ 29858 h 1784013"/>
              <a:gd name="connsiteX1" fmla="*/ 0 w 4038289"/>
              <a:gd name="connsiteY1" fmla="*/ 160487 h 1784013"/>
              <a:gd name="connsiteX2" fmla="*/ 74645 w 4038289"/>
              <a:gd name="connsiteY2" fmla="*/ 1265231 h 1784013"/>
              <a:gd name="connsiteX3" fmla="*/ 85842 w 4038289"/>
              <a:gd name="connsiteY3" fmla="*/ 1306286 h 1784013"/>
              <a:gd name="connsiteX4" fmla="*/ 119432 w 4038289"/>
              <a:gd name="connsiteY4" fmla="*/ 1339876 h 1784013"/>
              <a:gd name="connsiteX5" fmla="*/ 470263 w 4038289"/>
              <a:gd name="connsiteY5" fmla="*/ 1492898 h 1784013"/>
              <a:gd name="connsiteX6" fmla="*/ 515050 w 4038289"/>
              <a:gd name="connsiteY6" fmla="*/ 1511560 h 1784013"/>
              <a:gd name="connsiteX7" fmla="*/ 541176 w 4038289"/>
              <a:gd name="connsiteY7" fmla="*/ 1530221 h 1784013"/>
              <a:gd name="connsiteX8" fmla="*/ 701662 w 4038289"/>
              <a:gd name="connsiteY8" fmla="*/ 1750423 h 1784013"/>
              <a:gd name="connsiteX9" fmla="*/ 735252 w 4038289"/>
              <a:gd name="connsiteY9" fmla="*/ 1780281 h 1784013"/>
              <a:gd name="connsiteX10" fmla="*/ 783772 w 4038289"/>
              <a:gd name="connsiteY10" fmla="*/ 1784013 h 1784013"/>
              <a:gd name="connsiteX11" fmla="*/ 2515533 w 4038289"/>
              <a:gd name="connsiteY11" fmla="*/ 1668314 h 1784013"/>
              <a:gd name="connsiteX12" fmla="*/ 3933786 w 4038289"/>
              <a:gd name="connsiteY12" fmla="*/ 1616062 h 1784013"/>
              <a:gd name="connsiteX13" fmla="*/ 3986038 w 4038289"/>
              <a:gd name="connsiteY13" fmla="*/ 1593669 h 1784013"/>
              <a:gd name="connsiteX14" fmla="*/ 4000967 w 4038289"/>
              <a:gd name="connsiteY14" fmla="*/ 1545150 h 1784013"/>
              <a:gd name="connsiteX15" fmla="*/ 4038289 w 4038289"/>
              <a:gd name="connsiteY15" fmla="*/ 104503 h 1784013"/>
              <a:gd name="connsiteX16" fmla="*/ 4015896 w 4038289"/>
              <a:gd name="connsiteY16" fmla="*/ 41055 h 1784013"/>
              <a:gd name="connsiteX17" fmla="*/ 3974841 w 4038289"/>
              <a:gd name="connsiteY17" fmla="*/ 7465 h 1784013"/>
              <a:gd name="connsiteX18" fmla="*/ 126896 w 4038289"/>
              <a:gd name="connsiteY18" fmla="*/ 0 h 1784013"/>
              <a:gd name="connsiteX19" fmla="*/ 63448 w 4038289"/>
              <a:gd name="connsiteY19" fmla="*/ 29858 h 1784013"/>
              <a:gd name="connsiteX0" fmla="*/ 26126 w 4000967"/>
              <a:gd name="connsiteY0" fmla="*/ 29858 h 1784013"/>
              <a:gd name="connsiteX1" fmla="*/ 0 w 4000967"/>
              <a:gd name="connsiteY1" fmla="*/ 93307 h 1784013"/>
              <a:gd name="connsiteX2" fmla="*/ 37323 w 4000967"/>
              <a:gd name="connsiteY2" fmla="*/ 1265231 h 1784013"/>
              <a:gd name="connsiteX3" fmla="*/ 48520 w 4000967"/>
              <a:gd name="connsiteY3" fmla="*/ 1306286 h 1784013"/>
              <a:gd name="connsiteX4" fmla="*/ 82110 w 4000967"/>
              <a:gd name="connsiteY4" fmla="*/ 1339876 h 1784013"/>
              <a:gd name="connsiteX5" fmla="*/ 432941 w 4000967"/>
              <a:gd name="connsiteY5" fmla="*/ 1492898 h 1784013"/>
              <a:gd name="connsiteX6" fmla="*/ 477728 w 4000967"/>
              <a:gd name="connsiteY6" fmla="*/ 1511560 h 1784013"/>
              <a:gd name="connsiteX7" fmla="*/ 503854 w 4000967"/>
              <a:gd name="connsiteY7" fmla="*/ 1530221 h 1784013"/>
              <a:gd name="connsiteX8" fmla="*/ 664340 w 4000967"/>
              <a:gd name="connsiteY8" fmla="*/ 1750423 h 1784013"/>
              <a:gd name="connsiteX9" fmla="*/ 697930 w 4000967"/>
              <a:gd name="connsiteY9" fmla="*/ 1780281 h 1784013"/>
              <a:gd name="connsiteX10" fmla="*/ 746450 w 4000967"/>
              <a:gd name="connsiteY10" fmla="*/ 1784013 h 1784013"/>
              <a:gd name="connsiteX11" fmla="*/ 2478211 w 4000967"/>
              <a:gd name="connsiteY11" fmla="*/ 1668314 h 1784013"/>
              <a:gd name="connsiteX12" fmla="*/ 3896464 w 4000967"/>
              <a:gd name="connsiteY12" fmla="*/ 1616062 h 1784013"/>
              <a:gd name="connsiteX13" fmla="*/ 3948716 w 4000967"/>
              <a:gd name="connsiteY13" fmla="*/ 1593669 h 1784013"/>
              <a:gd name="connsiteX14" fmla="*/ 3963645 w 4000967"/>
              <a:gd name="connsiteY14" fmla="*/ 1545150 h 1784013"/>
              <a:gd name="connsiteX15" fmla="*/ 4000967 w 4000967"/>
              <a:gd name="connsiteY15" fmla="*/ 104503 h 1784013"/>
              <a:gd name="connsiteX16" fmla="*/ 3978574 w 4000967"/>
              <a:gd name="connsiteY16" fmla="*/ 41055 h 1784013"/>
              <a:gd name="connsiteX17" fmla="*/ 3937519 w 4000967"/>
              <a:gd name="connsiteY17" fmla="*/ 7465 h 1784013"/>
              <a:gd name="connsiteX18" fmla="*/ 89574 w 4000967"/>
              <a:gd name="connsiteY18" fmla="*/ 0 h 1784013"/>
              <a:gd name="connsiteX19" fmla="*/ 26126 w 4000967"/>
              <a:gd name="connsiteY19" fmla="*/ 29858 h 1784013"/>
              <a:gd name="connsiteX0" fmla="*/ 26126 w 4000967"/>
              <a:gd name="connsiteY0" fmla="*/ 29858 h 1784013"/>
              <a:gd name="connsiteX1" fmla="*/ 0 w 4000967"/>
              <a:gd name="connsiteY1" fmla="*/ 93307 h 1784013"/>
              <a:gd name="connsiteX2" fmla="*/ 37323 w 4000967"/>
              <a:gd name="connsiteY2" fmla="*/ 1265231 h 1784013"/>
              <a:gd name="connsiteX3" fmla="*/ 48520 w 4000967"/>
              <a:gd name="connsiteY3" fmla="*/ 1306286 h 1784013"/>
              <a:gd name="connsiteX4" fmla="*/ 82110 w 4000967"/>
              <a:gd name="connsiteY4" fmla="*/ 1339876 h 1784013"/>
              <a:gd name="connsiteX5" fmla="*/ 432941 w 4000967"/>
              <a:gd name="connsiteY5" fmla="*/ 1492898 h 1784013"/>
              <a:gd name="connsiteX6" fmla="*/ 477728 w 4000967"/>
              <a:gd name="connsiteY6" fmla="*/ 1511560 h 1784013"/>
              <a:gd name="connsiteX7" fmla="*/ 503854 w 4000967"/>
              <a:gd name="connsiteY7" fmla="*/ 1530221 h 1784013"/>
              <a:gd name="connsiteX8" fmla="*/ 664340 w 4000967"/>
              <a:gd name="connsiteY8" fmla="*/ 1750423 h 1784013"/>
              <a:gd name="connsiteX9" fmla="*/ 697930 w 4000967"/>
              <a:gd name="connsiteY9" fmla="*/ 1780281 h 1784013"/>
              <a:gd name="connsiteX10" fmla="*/ 746450 w 4000967"/>
              <a:gd name="connsiteY10" fmla="*/ 1784013 h 1784013"/>
              <a:gd name="connsiteX11" fmla="*/ 2478211 w 4000967"/>
              <a:gd name="connsiteY11" fmla="*/ 1668314 h 1784013"/>
              <a:gd name="connsiteX12" fmla="*/ 3896464 w 4000967"/>
              <a:gd name="connsiteY12" fmla="*/ 1616062 h 1784013"/>
              <a:gd name="connsiteX13" fmla="*/ 3948716 w 4000967"/>
              <a:gd name="connsiteY13" fmla="*/ 1593669 h 1784013"/>
              <a:gd name="connsiteX14" fmla="*/ 3971110 w 4000967"/>
              <a:gd name="connsiteY14" fmla="*/ 1545150 h 1784013"/>
              <a:gd name="connsiteX15" fmla="*/ 4000967 w 4000967"/>
              <a:gd name="connsiteY15" fmla="*/ 104503 h 1784013"/>
              <a:gd name="connsiteX16" fmla="*/ 3978574 w 4000967"/>
              <a:gd name="connsiteY16" fmla="*/ 41055 h 1784013"/>
              <a:gd name="connsiteX17" fmla="*/ 3937519 w 4000967"/>
              <a:gd name="connsiteY17" fmla="*/ 7465 h 1784013"/>
              <a:gd name="connsiteX18" fmla="*/ 89574 w 4000967"/>
              <a:gd name="connsiteY18" fmla="*/ 0 h 1784013"/>
              <a:gd name="connsiteX19" fmla="*/ 26126 w 4000967"/>
              <a:gd name="connsiteY19" fmla="*/ 29858 h 1784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000967" h="1784013">
                <a:moveTo>
                  <a:pt x="26126" y="29858"/>
                </a:moveTo>
                <a:lnTo>
                  <a:pt x="0" y="93307"/>
                </a:lnTo>
                <a:lnTo>
                  <a:pt x="37323" y="1265231"/>
                </a:lnTo>
                <a:lnTo>
                  <a:pt x="48520" y="1306286"/>
                </a:lnTo>
                <a:lnTo>
                  <a:pt x="82110" y="1339876"/>
                </a:lnTo>
                <a:lnTo>
                  <a:pt x="432941" y="1492898"/>
                </a:lnTo>
                <a:lnTo>
                  <a:pt x="477728" y="1511560"/>
                </a:lnTo>
                <a:lnTo>
                  <a:pt x="503854" y="1530221"/>
                </a:lnTo>
                <a:lnTo>
                  <a:pt x="664340" y="1750423"/>
                </a:lnTo>
                <a:lnTo>
                  <a:pt x="697930" y="1780281"/>
                </a:lnTo>
                <a:lnTo>
                  <a:pt x="746450" y="1784013"/>
                </a:lnTo>
                <a:lnTo>
                  <a:pt x="2478211" y="1668314"/>
                </a:lnTo>
                <a:lnTo>
                  <a:pt x="3896464" y="1616062"/>
                </a:lnTo>
                <a:lnTo>
                  <a:pt x="3948716" y="1593669"/>
                </a:lnTo>
                <a:lnTo>
                  <a:pt x="3971110" y="1545150"/>
                </a:lnTo>
                <a:lnTo>
                  <a:pt x="4000967" y="104503"/>
                </a:lnTo>
                <a:lnTo>
                  <a:pt x="3978574" y="41055"/>
                </a:lnTo>
                <a:lnTo>
                  <a:pt x="3937519" y="7465"/>
                </a:lnTo>
                <a:lnTo>
                  <a:pt x="89574" y="0"/>
                </a:lnTo>
                <a:lnTo>
                  <a:pt x="26126" y="29858"/>
                </a:lnTo>
                <a:close/>
              </a:path>
            </a:pathLst>
          </a:custGeom>
          <a:solidFill>
            <a:srgbClr val="FF0000">
              <a:alpha val="23000"/>
            </a:srgbClr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29097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ZONA </a:t>
            </a:r>
            <a:r>
              <a:rPr lang="pt-BR" sz="2000" b="1" dirty="0"/>
              <a:t>DE MOBILIDADE </a:t>
            </a:r>
            <a:r>
              <a:rPr lang="pt-BR" sz="2000" b="1" dirty="0" smtClean="0"/>
              <a:t>ESPECIAL</a:t>
            </a:r>
            <a:endParaRPr lang="pt-BR" sz="2000" b="1" dirty="0"/>
          </a:p>
          <a:p>
            <a:pPr marL="0" indent="0">
              <a:buNone/>
            </a:pPr>
            <a:r>
              <a:rPr lang="pt-BR" sz="2000" dirty="0" smtClean="0"/>
              <a:t>Reconfiguração do espaço viário</a:t>
            </a:r>
          </a:p>
          <a:p>
            <a:pPr marL="0" indent="0">
              <a:buNone/>
            </a:pPr>
            <a:endParaRPr lang="pt-BR" sz="2000" dirty="0"/>
          </a:p>
          <a:p>
            <a:pPr>
              <a:buNone/>
            </a:pPr>
            <a:r>
              <a:rPr lang="pt-BR" sz="2000" dirty="0" smtClean="0"/>
              <a:t>Medidas </a:t>
            </a:r>
            <a:r>
              <a:rPr lang="pt-BR" sz="2000" dirty="0"/>
              <a:t>de moderação de tráfego (</a:t>
            </a:r>
            <a:r>
              <a:rPr lang="pt-BR" sz="2000" i="1" dirty="0" err="1"/>
              <a:t>traffic</a:t>
            </a:r>
            <a:r>
              <a:rPr lang="pt-BR" sz="2000" i="1" dirty="0"/>
              <a:t> </a:t>
            </a:r>
            <a:r>
              <a:rPr lang="pt-BR" sz="2000" i="1" dirty="0" err="1"/>
              <a:t>calming</a:t>
            </a:r>
            <a:r>
              <a:rPr lang="pt-BR" sz="2000" dirty="0"/>
              <a:t>), </a:t>
            </a:r>
            <a:r>
              <a:rPr lang="pt-BR" sz="2000" dirty="0" smtClean="0"/>
              <a:t>levam a:</a:t>
            </a:r>
          </a:p>
          <a:p>
            <a:pPr>
              <a:buNone/>
            </a:pPr>
            <a:endParaRPr lang="pt-BR" sz="2000" dirty="0"/>
          </a:p>
          <a:p>
            <a:r>
              <a:rPr lang="pt-BR" sz="2000" dirty="0"/>
              <a:t>Redução de espaço viário para circulação (larguras de faixa, espaço para giro, etc</a:t>
            </a:r>
            <a:r>
              <a:rPr lang="pt-BR" sz="2000" dirty="0" smtClean="0"/>
              <a:t>.)</a:t>
            </a:r>
          </a:p>
          <a:p>
            <a:pPr>
              <a:buNone/>
            </a:pPr>
            <a:endParaRPr lang="pt-BR" sz="2000" dirty="0"/>
          </a:p>
          <a:p>
            <a:r>
              <a:rPr lang="pt-BR" sz="2000" dirty="0"/>
              <a:t>Aumento de área disponível para outros usos (alargamento de </a:t>
            </a:r>
            <a:r>
              <a:rPr lang="pt-BR" sz="2000" b="1" dirty="0"/>
              <a:t>calçada</a:t>
            </a:r>
            <a:r>
              <a:rPr lang="pt-BR" sz="2000" dirty="0"/>
              <a:t>, vagas de </a:t>
            </a:r>
            <a:r>
              <a:rPr lang="pt-BR" sz="2000" b="1" dirty="0"/>
              <a:t>estacionamento</a:t>
            </a:r>
            <a:r>
              <a:rPr lang="pt-BR" sz="2000" dirty="0"/>
              <a:t>, áreas de </a:t>
            </a:r>
            <a:r>
              <a:rPr lang="pt-BR" sz="2000" b="1" dirty="0"/>
              <a:t>permanências</a:t>
            </a:r>
            <a:r>
              <a:rPr lang="pt-BR" sz="2000" dirty="0"/>
              <a:t>, etc</a:t>
            </a:r>
            <a:r>
              <a:rPr lang="pt-BR" sz="2000" dirty="0" smtClean="0"/>
              <a:t>.)</a:t>
            </a:r>
          </a:p>
          <a:p>
            <a:pPr>
              <a:buNone/>
            </a:pPr>
            <a:endParaRPr lang="pt-BR" sz="2000" dirty="0"/>
          </a:p>
          <a:p>
            <a:r>
              <a:rPr lang="pt-BR" sz="2000" dirty="0"/>
              <a:t>Melhoria da </a:t>
            </a:r>
            <a:r>
              <a:rPr lang="pt-BR" sz="2000" b="1" dirty="0"/>
              <a:t>infraestrutura de circulação de </a:t>
            </a:r>
            <a:r>
              <a:rPr lang="pt-BR" sz="2000" b="1" dirty="0" smtClean="0"/>
              <a:t>pedestres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</p:spTree>
    <p:extLst>
      <p:ext uri="{BB962C8B-B14F-4D97-AF65-F5344CB8AC3E}">
        <p14:creationId xmlns="" xmlns:p14="http://schemas.microsoft.com/office/powerpoint/2010/main" val="202471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ZONA </a:t>
            </a:r>
            <a:r>
              <a:rPr lang="pt-BR" sz="2000" b="1" dirty="0"/>
              <a:t>DE MOBILIDADE </a:t>
            </a:r>
            <a:r>
              <a:rPr lang="pt-BR" sz="2000" b="1" dirty="0" smtClean="0"/>
              <a:t>ESPECIAL</a:t>
            </a:r>
            <a:endParaRPr lang="pt-BR" sz="2000" b="1" dirty="0"/>
          </a:p>
          <a:p>
            <a:pPr marL="0" indent="0">
              <a:buNone/>
            </a:pPr>
            <a:r>
              <a:rPr lang="pt-BR" sz="2000" dirty="0"/>
              <a:t>SEÇÃO TÍPICA – ZONA </a:t>
            </a:r>
            <a:r>
              <a:rPr lang="pt-BR" sz="2000" dirty="0" smtClean="0"/>
              <a:t>PEATONAL (EXEMPLO)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5892" b="3274"/>
          <a:stretch/>
        </p:blipFill>
        <p:spPr>
          <a:xfrm>
            <a:off x="6057" y="1772816"/>
            <a:ext cx="5862087" cy="506373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796136" y="3117092"/>
            <a:ext cx="1572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latin typeface="DIN-Medium" panose="020B0500000000000000" pitchFamily="34" charset="0"/>
              </a:rPr>
              <a:t>EXISTENTE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796136" y="6075218"/>
            <a:ext cx="1572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latin typeface="DIN-Medium" panose="020B0500000000000000" pitchFamily="34" charset="0"/>
              </a:rPr>
              <a:t>PROPOSTA</a:t>
            </a:r>
          </a:p>
        </p:txBody>
      </p:sp>
    </p:spTree>
    <p:extLst>
      <p:ext uri="{BB962C8B-B14F-4D97-AF65-F5344CB8AC3E}">
        <p14:creationId xmlns="" xmlns:p14="http://schemas.microsoft.com/office/powerpoint/2010/main" val="120134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08000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b="1" dirty="0" smtClean="0"/>
              <a:t>ZONA </a:t>
            </a:r>
            <a:r>
              <a:rPr lang="pt-BR" sz="2000" b="1" dirty="0"/>
              <a:t>DE MOBILIDADE </a:t>
            </a:r>
            <a:r>
              <a:rPr lang="pt-BR" sz="2000" b="1" dirty="0" smtClean="0"/>
              <a:t>ESPECIAL</a:t>
            </a:r>
            <a:endParaRPr lang="pt-BR" sz="2000" b="1" dirty="0"/>
          </a:p>
          <a:p>
            <a:pPr marL="0" indent="0">
              <a:buNone/>
            </a:pPr>
            <a:r>
              <a:rPr lang="pt-BR" sz="2000" dirty="0"/>
              <a:t>SEÇÃO TÍPICA – VIAS DE CIRCULAÇÃO DE </a:t>
            </a:r>
            <a:r>
              <a:rPr lang="pt-BR" sz="2000" b="1" dirty="0"/>
              <a:t>ÔNIBUS + TRÁFEGO </a:t>
            </a:r>
            <a:r>
              <a:rPr lang="pt-BR" sz="2000" b="1" dirty="0" smtClean="0"/>
              <a:t>LOCAL </a:t>
            </a:r>
            <a:r>
              <a:rPr lang="pt-BR" sz="2000" dirty="0" smtClean="0"/>
              <a:t>(EXEMPLO)</a:t>
            </a: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t-BR" sz="2400" b="1" dirty="0"/>
              <a:t>ÁREA CENTRAL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5825" b="2864"/>
          <a:stretch/>
        </p:blipFill>
        <p:spPr>
          <a:xfrm>
            <a:off x="0" y="1772816"/>
            <a:ext cx="5868144" cy="508518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5796136" y="3117092"/>
            <a:ext cx="1572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latin typeface="DIN-Medium" panose="020B0500000000000000" pitchFamily="34" charset="0"/>
              </a:rPr>
              <a:t>EXISTENTE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796136" y="6075218"/>
            <a:ext cx="15728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latin typeface="DIN-Medium" panose="020B0500000000000000" pitchFamily="34" charset="0"/>
              </a:rPr>
              <a:t>PROPOSTA</a:t>
            </a:r>
            <a:endParaRPr lang="pt-BR" sz="1400" b="1" dirty="0">
              <a:latin typeface="DIN-Medium" panose="020B0500000000000000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80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>
              <a:buNone/>
            </a:pPr>
            <a:r>
              <a:rPr lang="pt-BR" b="1" dirty="0" smtClean="0"/>
              <a:t>COMPATIBILIZAÇÃO</a:t>
            </a:r>
          </a:p>
          <a:p>
            <a:pPr lvl="0">
              <a:buNone/>
            </a:pPr>
            <a:endParaRPr lang="pt-BR" b="1" dirty="0" smtClean="0"/>
          </a:p>
          <a:p>
            <a:pPr lvl="0">
              <a:buNone/>
            </a:pPr>
            <a:r>
              <a:rPr lang="pt-BR" b="1" dirty="0" smtClean="0"/>
              <a:t>Plano Diretor Urbano  x Plano de Mobilidade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15096518"/>
              </p:ext>
            </p:extLst>
          </p:nvPr>
        </p:nvGraphicFramePr>
        <p:xfrm>
          <a:off x="215516" y="409819"/>
          <a:ext cx="8712968" cy="6490045"/>
        </p:xfrm>
        <a:graphic>
          <a:graphicData uri="http://schemas.openxmlformats.org/drawingml/2006/table">
            <a:tbl>
              <a:tblPr firstRow="1" firstCol="1" bandRow="1"/>
              <a:tblGrid>
                <a:gridCol w="5052253"/>
                <a:gridCol w="1172233"/>
                <a:gridCol w="1172233"/>
                <a:gridCol w="1316249"/>
              </a:tblGrid>
              <a:tr h="104167">
                <a:tc rowSpan="2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DIRETRIZ </a:t>
                      </a:r>
                      <a:r>
                        <a:rPr lang="pt-BR" sz="1000" b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PDI – SISTEMA VIÁRIO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360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0833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Observação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5.1.1 - Melhorar os acessos rodoviários aos municípios vizinhos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5.1.2 - Implantar as seguintes vias arteriais:,;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vias marginais ao Córrego do Barnabé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333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-via ao longo do divisor de águas entre o Córrego Barnabé e o Córrego do Garcia ou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Buruzinho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5.1.3 - - Implantar o sistema viário arterial do Rio Jundiaí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5.1.4 - Iniciar a implantação das seguintes vias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666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via arterial ao longo da margem direita do Rio Jundiaí, desde o extremo sul da Rodovia SP-73, até encontrar a Rua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Yoriko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Gonçalves e segue até encontrar a Avenida Coronel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Antonio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Estanislau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do Amaral, prosseguindo pela Via Ezequiel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Mantoanelli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e Rodovia SP-73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Em estudo na PMI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Depende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 planos urbanísticos associados a loteamento misto e Porto Seco</a:t>
                      </a:r>
                      <a:endParaRPr lang="pt-BR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666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 via arterial ao sul do Rio Jundiaí, iniciando pela estrada que vai para Salto pela Fazenda Pimenta, segue até encontrar a Avenida 1 dos Sítios de Recreio Jardins de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Itaici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seguindo pela Rodovia José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Boldrini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pela Via Ezequiel </a:t>
                      </a:r>
                      <a:r>
                        <a:rPr lang="pt-BR" sz="1000" i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Mantoanelli</a:t>
                      </a: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e Rodovia SP-73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Em estudo na PMI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71799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5.1.6 - Valorizar o Sistema Ferroviário de cargas e passageiros através das seguintes proposições: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implantar sistema de complementaridade intermodal;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 garantir a futura utilização do transporte ferroviário de passageiro da região;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III - reutilizar linhas férreas desativadas para o transporte de passageiros.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 Poderá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ser objeto do PMM – TL em estudo na SLT</a:t>
                      </a:r>
                      <a:endParaRPr lang="pt-BR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5.1.7 - Implantar um Sistema </a:t>
                      </a:r>
                      <a:r>
                        <a:rPr lang="pt-BR" sz="1000" b="1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Cicloviário</a:t>
                      </a: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seguindo as seguintes proposições: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333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implantar ciclovias que facilitem o acesso da população de menor renda aos locais de trabalho;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9166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 implantar ciclovias ao longo dos nos Parques Ecológicos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-Transformar </a:t>
                      </a:r>
                      <a:r>
                        <a:rPr lang="pt-B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ciclofaixa</a:t>
                      </a:r>
                      <a:r>
                        <a:rPr lang="pt-B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em ciclovia no Parque Ecológico do Córrego Barnabé</a:t>
                      </a: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333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5.1.8 - Implementar melhorias na Circulação de Pedestres através das seguintes proposições: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666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implantar calçadões na Zona Central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-Projeto </a:t>
                      </a:r>
                      <a:r>
                        <a:rPr lang="pt-B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para circulação da área central</a:t>
                      </a: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333">
                <a:tc>
                  <a:txBody>
                    <a:bodyPr/>
                    <a:lstStyle/>
                    <a:p>
                      <a:pPr marL="360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melhorar os passeios para circulação de pedestres, bem como manter e conservar os dispositivos para deficientes físicos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167"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290" marR="45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Plano Diretor Urbano  x Plano de Mobilidade PDMUS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863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7045319"/>
              </p:ext>
            </p:extLst>
          </p:nvPr>
        </p:nvGraphicFramePr>
        <p:xfrm>
          <a:off x="237127" y="919351"/>
          <a:ext cx="8568952" cy="4350520"/>
        </p:xfrm>
        <a:graphic>
          <a:graphicData uri="http://schemas.openxmlformats.org/drawingml/2006/table">
            <a:tbl>
              <a:tblPr firstRow="1" firstCol="1" bandRow="1"/>
              <a:tblGrid>
                <a:gridCol w="2664296"/>
                <a:gridCol w="1814593"/>
                <a:gridCol w="1353759"/>
                <a:gridCol w="2736304"/>
              </a:tblGrid>
              <a:tr h="157983">
                <a:tc rowSpan="2">
                  <a:txBody>
                    <a:bodyPr/>
                    <a:lstStyle/>
                    <a:p>
                      <a:pPr marL="493395" marR="0" indent="-226695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DIRETRIZ </a:t>
                      </a:r>
                      <a:r>
                        <a:rPr lang="pt-BR" sz="1000" b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PDI  -</a:t>
                      </a:r>
                      <a:r>
                        <a:rPr lang="pt-BR" sz="1000" b="1" dirty="0" smtClean="0"/>
                        <a:t>TRÂNSITO E TRANSPORTES</a:t>
                      </a:r>
                      <a:endParaRPr lang="pt-BR" sz="1000" dirty="0" smtClean="0"/>
                    </a:p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6783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Observação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9013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6.1.1 - Efetuar estudos para a implantação de um novo Terminal Rodoviário Intermunicipal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Em implantação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Edital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 Curso.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Secretaria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Obras e Vias Públicas (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Semop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está realizando a terraplanagem do terreno</a:t>
                      </a: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16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6.1.2 - Efetuar estudos para a implantação de Terminais Urbanos nos seguintes locais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788">
                <a:tc>
                  <a:txBody>
                    <a:bodyPr/>
                    <a:lstStyle/>
                    <a:p>
                      <a:pPr marL="493200" lvl="1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Centro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(Praça Dom Pedro)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36000" indent="-226695" algn="l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cidade conta com sete terminais: 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Praça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D. Pedro II (Centro), Jd. Morada do Sol(Ario Barnabé e João 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Piolli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),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Praça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Andreia 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Bonachella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(Vila Costa e Silva),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Praça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Renato Vilanova ("Praça do Cato", no Jardim Califórnia),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Jardim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Morumbi , e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Distrito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Industrial</a:t>
                      </a: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788">
                <a:tc>
                  <a:txBody>
                    <a:bodyPr/>
                    <a:lstStyle/>
                    <a:p>
                      <a:pPr marL="493200" lvl="1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 Jardim Morada do Sol e Adjacências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 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(Jd. Morada do Sol, e João </a:t>
                      </a:r>
                      <a:r>
                        <a:rPr lang="pt-BR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Piolli</a:t>
                      </a: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61465">
                <a:tc>
                  <a:txBody>
                    <a:bodyPr/>
                    <a:lstStyle/>
                    <a:p>
                      <a:pPr marL="493200" lvl="1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III - Distrito Industrial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(Distrito industrial)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69362">
                <a:tc>
                  <a:txBody>
                    <a:bodyPr/>
                    <a:lstStyle/>
                    <a:p>
                      <a:pPr marL="36000" indent="-226695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6.1.3 - Estruturar a Prefeitura para pesquisar, analisar e projetar um novo Sistema de Transporte Coletivo do Município</a:t>
                      </a: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Projeto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Reestruturação da rede de transporte coletivo</a:t>
                      </a:r>
                    </a:p>
                  </a:txBody>
                  <a:tcPr marL="24047" marR="240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Plano Diretor Urbano  x Plano de Mobilidade PDMUS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-31805" y="476672"/>
            <a:ext cx="255986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93395" indent="-226695">
              <a:lnSpc>
                <a:spcPct val="115000"/>
              </a:lnSpc>
              <a:spcBef>
                <a:spcPts val="600"/>
              </a:spcBef>
            </a:pPr>
            <a:r>
              <a:rPr lang="pt-BR" b="1" u="sng" dirty="0" smtClean="0">
                <a:ea typeface="Times New Roman" panose="02020603050405020304" pitchFamily="18" charset="0"/>
                <a:cs typeface="Arial" panose="020B0604020202020204" pitchFamily="34" charset="0"/>
              </a:rPr>
              <a:t>Trânsito e Transportes</a:t>
            </a:r>
            <a:endParaRPr lang="pt-BR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723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7559918"/>
              </p:ext>
            </p:extLst>
          </p:nvPr>
        </p:nvGraphicFramePr>
        <p:xfrm>
          <a:off x="323528" y="1196752"/>
          <a:ext cx="8229600" cy="1577340"/>
        </p:xfrm>
        <a:graphic>
          <a:graphicData uri="http://schemas.openxmlformats.org/drawingml/2006/table">
            <a:tbl>
              <a:tblPr firstRow="1" firstCol="1" bandRow="1"/>
              <a:tblGrid>
                <a:gridCol w="4852172"/>
                <a:gridCol w="980476"/>
                <a:gridCol w="792088"/>
                <a:gridCol w="1604864"/>
              </a:tblGrid>
              <a:tr h="0">
                <a:tc rowSpan="2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DIRETRIZ PDI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Observação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6.2.1 - Implantar na área central de Indaiatuba, onde praticamente todas as ruas são usadas para circulação, um gerenciamento e controle de tráfego centralizado com a implantação de uma rede de semáforos comandada por um controlador eletrônico através de laços detectores, circuito fechado de televisão (CFTV) e rede de comunicação, visando um ganho de capacidade total de circulação da ordem de 20 a 25%, além de um aumento na velocidade média de operação, permitindo também atuar remotamente no caso de acidentes e avarias de veículos e eventual planejamento de segurança dos munícipes.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Verificar 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adequação desta medida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-31805" y="804593"/>
            <a:ext cx="2985817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93395" indent="-226695">
              <a:lnSpc>
                <a:spcPct val="115000"/>
              </a:lnSpc>
              <a:spcBef>
                <a:spcPts val="600"/>
              </a:spcBef>
            </a:pPr>
            <a:r>
              <a:rPr lang="pt-BR" b="1" u="sng" dirty="0" smtClean="0">
                <a:ea typeface="Times New Roman" panose="02020603050405020304" pitchFamily="18" charset="0"/>
                <a:cs typeface="Arial" panose="020B0604020202020204" pitchFamily="34" charset="0"/>
              </a:rPr>
              <a:t>Gerenciamento </a:t>
            </a:r>
            <a:r>
              <a:rPr lang="pt-BR" b="1" u="sng" dirty="0">
                <a:ea typeface="Times New Roman" panose="02020603050405020304" pitchFamily="18" charset="0"/>
                <a:cs typeface="Arial" panose="020B0604020202020204" pitchFamily="34" charset="0"/>
              </a:rPr>
              <a:t>do Tráfego</a:t>
            </a:r>
            <a:endParaRPr lang="pt-BR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14642523"/>
              </p:ext>
            </p:extLst>
          </p:nvPr>
        </p:nvGraphicFramePr>
        <p:xfrm>
          <a:off x="323528" y="3429000"/>
          <a:ext cx="8229600" cy="1051560"/>
        </p:xfrm>
        <a:graphic>
          <a:graphicData uri="http://schemas.openxmlformats.org/drawingml/2006/table">
            <a:tbl>
              <a:tblPr firstRow="1" firstCol="1" bandRow="1"/>
              <a:tblGrid>
                <a:gridCol w="4896544"/>
                <a:gridCol w="936104"/>
                <a:gridCol w="792088"/>
                <a:gridCol w="1604864"/>
              </a:tblGrid>
              <a:tr h="0">
                <a:tc rowSpan="2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DIRETRIZ PDI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Observação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6.3.1 - Rever a política de estacionamento regulamentado pago, Zona Azul, existente nas ruas do Centro da cidade, visando atingir os seguintes objetivos, a saber: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Readequação da área central</a:t>
                      </a:r>
                      <a:endParaRPr lang="pt-BR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93200" lvl="1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 - desestimular as viagens ao centro com automóveis;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493200" lvl="1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i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II - eliminar o estacionamento nas ruas para o aumento da capacidade viária.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3395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(*)</a:t>
                      </a: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tângulo 6"/>
          <p:cNvSpPr/>
          <p:nvPr/>
        </p:nvSpPr>
        <p:spPr>
          <a:xfrm>
            <a:off x="228313" y="3045278"/>
            <a:ext cx="2760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u="sng" dirty="0" smtClean="0">
                <a:ea typeface="Times New Roman" panose="02020603050405020304" pitchFamily="18" charset="0"/>
              </a:rPr>
              <a:t>Política </a:t>
            </a:r>
            <a:r>
              <a:rPr lang="pt-BR" b="1" u="sng" dirty="0">
                <a:ea typeface="Times New Roman" panose="02020603050405020304" pitchFamily="18" charset="0"/>
              </a:rPr>
              <a:t>de Estacionamento</a:t>
            </a:r>
            <a:endParaRPr lang="pt-BR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59585295"/>
              </p:ext>
            </p:extLst>
          </p:nvPr>
        </p:nvGraphicFramePr>
        <p:xfrm>
          <a:off x="290947" y="5156042"/>
          <a:ext cx="8229600" cy="1478280"/>
        </p:xfrm>
        <a:graphic>
          <a:graphicData uri="http://schemas.openxmlformats.org/drawingml/2006/table">
            <a:tbl>
              <a:tblPr firstRow="1" firstCol="1" bandRow="1"/>
              <a:tblGrid>
                <a:gridCol w="4896544"/>
                <a:gridCol w="936104"/>
                <a:gridCol w="792088"/>
                <a:gridCol w="1604864"/>
              </a:tblGrid>
              <a:tr h="0">
                <a:tc rowSpan="2"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DIRETRIZ PDI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IMPLANTADO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PDMUS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Observação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6.4.1 - Implantar ciclovias fora das pistas e passeios das vias arteriais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Projeto 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cicloviário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da 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Semop</a:t>
                      </a:r>
                      <a:endParaRPr lang="pt-BR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pt-BR" sz="1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Transformar </a:t>
                      </a:r>
                      <a:r>
                        <a:rPr lang="pt-BR" sz="10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ciclofaixas</a:t>
                      </a:r>
                      <a:r>
                        <a:rPr lang="pt-BR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em ciclovias no Parque Ecológico </a:t>
                      </a:r>
                    </a:p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6.4.2 - Nos principais fluxos de ciclistas a pista da cidade deverá ter uma seção transversal que comporte a circulação nos dois sentidos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6.4.3 - Dispensar um tratamento especial para a Sinalização Viária, objetivando assegurar a segurança dos ciclistas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indent="-22669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tângulo 8"/>
          <p:cNvSpPr/>
          <p:nvPr/>
        </p:nvSpPr>
        <p:spPr>
          <a:xfrm>
            <a:off x="226394" y="4786710"/>
            <a:ext cx="1007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u="sng" dirty="0" smtClean="0">
                <a:ea typeface="Times New Roman" panose="02020603050405020304" pitchFamily="18" charset="0"/>
              </a:rPr>
              <a:t>Ciclovias</a:t>
            </a:r>
            <a:endParaRPr lang="pt-BR" dirty="0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457200" y="44624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Plano Diretor Urbano  x Plano de Mobilidade PDMUS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291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3754</Words>
  <Application>Microsoft Office PowerPoint</Application>
  <PresentationFormat>Apresentação na tela (4:3)</PresentationFormat>
  <Paragraphs>991</Paragraphs>
  <Slides>99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99</vt:i4>
      </vt:variant>
    </vt:vector>
  </HeadingPairs>
  <TitlesOfParts>
    <vt:vector size="100" baseType="lpstr">
      <vt:lpstr>Tema do Office</vt:lpstr>
      <vt:lpstr>PLANO DIRETOR DE MOBILIDADE URBANA SUSTENTÁVEL PDMUS - Indaiatuba</vt:lpstr>
      <vt:lpstr>PLANO DIRETOR DE MOBILIDADE URBANA SUSTENTÁVEL PDMUS - Indaiatuba</vt:lpstr>
      <vt:lpstr>Slide 3</vt:lpstr>
      <vt:lpstr>Slide 4</vt:lpstr>
      <vt:lpstr>Slide 5</vt:lpstr>
      <vt:lpstr>PLANO DIRETOR DO AEROPORTO DE VIRACOPOS</vt:lpstr>
      <vt:lpstr>Slide 7</vt:lpstr>
      <vt:lpstr>ANÁLISES TERRITORIAIS DE OCUPAÇÃO E USO DO SOLO</vt:lpstr>
      <vt:lpstr>DEMOGRAFIA</vt:lpstr>
      <vt:lpstr>DEMOGRAFIA</vt:lpstr>
      <vt:lpstr>DEMOGRAFIA</vt:lpstr>
      <vt:lpstr>DEMOGRAFIA</vt:lpstr>
      <vt:lpstr>ÍNDICES DE DESENVOLVIMENTO SOCIOECONOMICOS</vt:lpstr>
      <vt:lpstr>Slide 14</vt:lpstr>
      <vt:lpstr>MOBILIDADE URBANA</vt:lpstr>
      <vt:lpstr>MOBILIDADE URBANA</vt:lpstr>
      <vt:lpstr>MOBILIDADE URBANA</vt:lpstr>
      <vt:lpstr>MOBILIDADE URBANA</vt:lpstr>
      <vt:lpstr>MOBILIDADE URBANA</vt:lpstr>
      <vt:lpstr>Slide 20</vt:lpstr>
      <vt:lpstr>SISTEMA VIÁRIO</vt:lpstr>
      <vt:lpstr>SISTEMA VIÁRIO ANEL CENTRAL E VIAS RADIAIS </vt:lpstr>
      <vt:lpstr> TRÂNSITO – NÍVEL DE SERVIÇO DE TRÁFEGO </vt:lpstr>
      <vt:lpstr>Slide 24</vt:lpstr>
      <vt:lpstr>Slide 25</vt:lpstr>
      <vt:lpstr>Slide 26</vt:lpstr>
      <vt:lpstr>VETORES DE EXPANSÃO URBANA</vt:lpstr>
      <vt:lpstr>VETORES DE EXPANSÃO URBANA</vt:lpstr>
      <vt:lpstr>VETOR DE EXPANSÃO URBANA SUDOESTE</vt:lpstr>
      <vt:lpstr>Diretriz viária no entorno do Parque Natural do Buru</vt:lpstr>
      <vt:lpstr>Slide 31</vt:lpstr>
      <vt:lpstr>VETOR DE EXPANSÃO URBANA SUDOESTE DIRETRIZ VIÁRIA PROPOSTA: PARQUE NATURAL DO BURU</vt:lpstr>
      <vt:lpstr>Diretriz viária: conexão da Av. Pres. Vargas à Rod. Paulo de Tarso</vt:lpstr>
      <vt:lpstr>Diretriz viária: conexão da Av. Pres. Vargas à Rod. Paulo de Tarso</vt:lpstr>
      <vt:lpstr>VETOR DE EXPANSÃO URBANA NORTE/NORDESTE  DIRETRIZ VIÁRIA CONEXÃO DA AV. PRES. VARGAS À ROD. PAULO DE TARSO</vt:lpstr>
      <vt:lpstr>DIRETRIZES VIÁRIAS DOS VETORES DE EXPANSÃO URBANA  SUDOESTE E NORTE/NORDESTE</vt:lpstr>
      <vt:lpstr>VETOR DE EXPANSÃO URBANA SUDESTE</vt:lpstr>
      <vt:lpstr>VETORES DE EXPANSÃO URBANA E PROPOSTAS DE DIRETRIZES VIÁRIAS</vt:lpstr>
      <vt:lpstr>MACROCIRCULAÇÃO</vt:lpstr>
      <vt:lpstr>Slide 40</vt:lpstr>
      <vt:lpstr>Slide 41</vt:lpstr>
      <vt:lpstr>ZONA EM CONSOLIDAÇÃO Padrão de Urbanização</vt:lpstr>
      <vt:lpstr>ZONA EM CONSOLIDAÇÃO </vt:lpstr>
      <vt:lpstr>ZONA EM CONSOLIDAÇÃO</vt:lpstr>
      <vt:lpstr>Slide 45</vt:lpstr>
      <vt:lpstr>Slide 46</vt:lpstr>
      <vt:lpstr>MACROCIRCULAÇÃO</vt:lpstr>
      <vt:lpstr>MACROCIRCULAÇÃO</vt:lpstr>
      <vt:lpstr>MACROCIRCULAÇÃO</vt:lpstr>
      <vt:lpstr>ÁREA CONSOLIDADA MELHORIA DA CONECTIVIDADE  </vt:lpstr>
      <vt:lpstr>ÁREA CONSOLIDADA</vt:lpstr>
      <vt:lpstr>Slide 52</vt:lpstr>
      <vt:lpstr>MALHA DA REDE DE TRANSPORTE COLETIVO MUNICIPAL ATUAL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Classificação das linhas</vt:lpstr>
      <vt:lpstr>Slide 66</vt:lpstr>
      <vt:lpstr>Slide 67</vt:lpstr>
      <vt:lpstr>TRANSPORTE CICLOVIÁRIO DIRETRIZES DA REDE CICLOVIÁRIA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TRANSPORTE CICLOVIÁRIO</vt:lpstr>
      <vt:lpstr>Slide 80</vt:lpstr>
      <vt:lpstr>MOBILIDADE A PÉ</vt:lpstr>
      <vt:lpstr>MOBILIDADE A PÉ</vt:lpstr>
      <vt:lpstr>MOBILIDADE A PÉ</vt:lpstr>
      <vt:lpstr>MOBILIDADE A PÉ</vt:lpstr>
      <vt:lpstr>MOBILIDADE A PÉ</vt:lpstr>
      <vt:lpstr>MOBILIDADE A PÉ Programa de melhoria de calçadas</vt:lpstr>
      <vt:lpstr>Slide 87</vt:lpstr>
      <vt:lpstr>ÁREA CENTRAL</vt:lpstr>
      <vt:lpstr>ÁREA CENTRAL</vt:lpstr>
      <vt:lpstr>ÁREA CENTRAL</vt:lpstr>
      <vt:lpstr>ÁREA CENTRAL</vt:lpstr>
      <vt:lpstr>ÁREA CENTRAL</vt:lpstr>
      <vt:lpstr>ÁREA CENTRAL</vt:lpstr>
      <vt:lpstr>ÁREA CENTRAL</vt:lpstr>
      <vt:lpstr>ÁREA CENTRAL</vt:lpstr>
      <vt:lpstr>Slide 96</vt:lpstr>
      <vt:lpstr>Slide 97</vt:lpstr>
      <vt:lpstr>Slide 98</vt:lpstr>
      <vt:lpstr>Slide 99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VAIO</dc:creator>
  <cp:lastModifiedBy>VAIO</cp:lastModifiedBy>
  <cp:revision>149</cp:revision>
  <dcterms:created xsi:type="dcterms:W3CDTF">2016-03-24T12:49:21Z</dcterms:created>
  <dcterms:modified xsi:type="dcterms:W3CDTF">2016-05-02T18:45:39Z</dcterms:modified>
</cp:coreProperties>
</file>